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1" r:id="rId10"/>
    <p:sldId id="267" r:id="rId11"/>
    <p:sldId id="269" r:id="rId12"/>
    <p:sldId id="268" r:id="rId13"/>
    <p:sldId id="271" r:id="rId14"/>
    <p:sldId id="272" r:id="rId15"/>
    <p:sldId id="270" r:id="rId16"/>
    <p:sldId id="25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D91AE4-5FC0-48F8-91AB-FCF19C621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374" y="422030"/>
            <a:ext cx="8915399" cy="2262781"/>
          </a:xfrm>
        </p:spPr>
        <p:txBody>
          <a:bodyPr/>
          <a:lstStyle/>
          <a:p>
            <a:r>
              <a:rPr lang="fi-FI" b="1" dirty="0"/>
              <a:t>Maatalouden toimet vesiensuojelussa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0D0844-C49E-48ED-8DF2-07BAF0375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fi-FI" b="1" dirty="0"/>
              <a:t>Ikaalisten  reitin neuvottelukunnan kokous 21.3.2019</a:t>
            </a:r>
          </a:p>
          <a:p>
            <a:pPr algn="r"/>
            <a:r>
              <a:rPr lang="fi-FI" sz="1400" b="1" dirty="0"/>
              <a:t>Valkean ruusun koulu, Ikaalinen</a:t>
            </a:r>
          </a:p>
          <a:p>
            <a:pPr algn="r"/>
            <a:r>
              <a:rPr lang="fi-FI" sz="1400" b="1" dirty="0"/>
              <a:t>Mika Hirvijoki</a:t>
            </a:r>
          </a:p>
        </p:txBody>
      </p:sp>
    </p:spTree>
    <p:extLst>
      <p:ext uri="{BB962C8B-B14F-4D97-AF65-F5344CB8AC3E}">
        <p14:creationId xmlns:p14="http://schemas.microsoft.com/office/powerpoint/2010/main" val="3050189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F4E4CA-EF98-4EA6-866A-E7F15A2F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Ympäristökorvaus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4F30A3-DDCE-4574-883C-95B7F7ABB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808" y="1459523"/>
            <a:ext cx="8998804" cy="4451699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Yli 90 % viljelijöistä sitoutunut</a:t>
            </a:r>
          </a:p>
          <a:p>
            <a:r>
              <a:rPr lang="fi-FI" dirty="0"/>
              <a:t>5-vuotinen sitoumus</a:t>
            </a:r>
          </a:p>
          <a:p>
            <a:r>
              <a:rPr lang="fi-FI" dirty="0"/>
              <a:t>Perustason ehdot (koskee kaikkia lohkoja): </a:t>
            </a:r>
          </a:p>
          <a:p>
            <a:pPr marL="0" indent="0">
              <a:buNone/>
            </a:pPr>
            <a:r>
              <a:rPr lang="fi-FI" dirty="0"/>
              <a:t>	- Täydentävät ehdot </a:t>
            </a:r>
          </a:p>
          <a:p>
            <a:pPr marL="0" indent="0">
              <a:buNone/>
            </a:pPr>
            <a:r>
              <a:rPr lang="fi-FI" dirty="0"/>
              <a:t>	- Lannoitusvaatimukset </a:t>
            </a:r>
          </a:p>
          <a:p>
            <a:pPr marL="0" indent="0">
              <a:buNone/>
            </a:pPr>
            <a:r>
              <a:rPr lang="fi-FI" dirty="0"/>
              <a:t>	- Ravinteiden tasapainoinen käyttö: </a:t>
            </a:r>
          </a:p>
          <a:p>
            <a:pPr marL="0" indent="0">
              <a:buNone/>
            </a:pPr>
            <a:r>
              <a:rPr lang="fi-FI" dirty="0"/>
              <a:t>	- Viljavuustutkimukset (viiden vuoden välein)</a:t>
            </a:r>
          </a:p>
          <a:p>
            <a:pPr marL="0" indent="0">
              <a:buNone/>
            </a:pPr>
            <a:r>
              <a:rPr lang="fi-FI" dirty="0"/>
              <a:t>	- Viljelysuunnitelma joka vuosi </a:t>
            </a:r>
          </a:p>
          <a:p>
            <a:pPr marL="0" indent="0">
              <a:buNone/>
            </a:pPr>
            <a:r>
              <a:rPr lang="fi-FI" dirty="0"/>
              <a:t>	- 5-vuotinen viljelykiertosuunnitelma </a:t>
            </a:r>
          </a:p>
          <a:p>
            <a:pPr marL="0" indent="0">
              <a:buNone/>
            </a:pPr>
            <a:r>
              <a:rPr lang="fi-FI" dirty="0"/>
              <a:t>	- Lohkokohtainen kirjanpito </a:t>
            </a:r>
          </a:p>
          <a:p>
            <a:pPr marL="0" indent="0">
              <a:buNone/>
            </a:pPr>
            <a:r>
              <a:rPr lang="fi-FI" dirty="0"/>
              <a:t>	- Peltomaan laatutesti </a:t>
            </a:r>
          </a:p>
          <a:p>
            <a:pPr marL="0" indent="0">
              <a:buNone/>
            </a:pPr>
            <a:r>
              <a:rPr lang="fi-FI" dirty="0"/>
              <a:t>	- 3 m suojakaistat ja 1 m pientareet </a:t>
            </a:r>
          </a:p>
          <a:p>
            <a:pPr marL="0" indent="0">
              <a:buNone/>
            </a:pPr>
            <a:r>
              <a:rPr lang="fi-FI" dirty="0"/>
              <a:t>	- 1 koulutuspäivä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58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5C2354-CD5F-4DEA-A4E8-2361C6C1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Valittavat lohkokohtaiset toimenpiteet </a:t>
            </a:r>
            <a:r>
              <a:rPr lang="fi-FI" sz="1600" dirty="0"/>
              <a:t>ympäristökorvaus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AA2457-4FDA-4FC1-AFBB-4B2CF4D8A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–Lietelannan sijoittaminen peltoon </a:t>
            </a:r>
          </a:p>
          <a:p>
            <a:r>
              <a:rPr lang="fi-FI" dirty="0"/>
              <a:t>–Ravinteiden ja orgaanisten aineiden kierrättäminen </a:t>
            </a:r>
          </a:p>
          <a:p>
            <a:r>
              <a:rPr lang="fi-FI" dirty="0"/>
              <a:t>–Valumavesien hallinta (+ säätökastelu) </a:t>
            </a:r>
          </a:p>
          <a:p>
            <a:r>
              <a:rPr lang="fi-FI" dirty="0"/>
              <a:t>–Ympäristönhoitonurmet </a:t>
            </a:r>
          </a:p>
          <a:p>
            <a:r>
              <a:rPr lang="fi-FI" dirty="0"/>
              <a:t>–Peltojen talviaikainen kasvipeitteisyys </a:t>
            </a:r>
          </a:p>
          <a:p>
            <a:r>
              <a:rPr lang="fi-FI" dirty="0"/>
              <a:t>–Orgaanisen katteen käyttö puutarhakasveilla ja siemenperunalla </a:t>
            </a:r>
          </a:p>
          <a:p>
            <a:r>
              <a:rPr lang="fi-FI" dirty="0"/>
              <a:t>–Peltoluonnon monimuotoisuus </a:t>
            </a:r>
          </a:p>
          <a:p>
            <a:r>
              <a:rPr lang="fi-FI" dirty="0"/>
              <a:t>–Puutarhakasvien vaihtoehtoinen kasvinsuojelu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789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2CE69E-AC9B-46B9-88EA-4FAD5558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Kasvinsuojeluaineet </a:t>
            </a:r>
            <a:r>
              <a:rPr lang="fi-FI" sz="1600" dirty="0"/>
              <a:t>ympäristökorvaus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C36FAC-D7BE-4296-96F2-688A8AA8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5046"/>
            <a:ext cx="8915400" cy="3777622"/>
          </a:xfrm>
        </p:spPr>
        <p:txBody>
          <a:bodyPr>
            <a:normAutofit fontScale="92500" lnSpcReduction="10000"/>
          </a:bodyPr>
          <a:lstStyle/>
          <a:p>
            <a:endParaRPr lang="fi-FI" dirty="0"/>
          </a:p>
          <a:p>
            <a:r>
              <a:rPr lang="fi-FI" dirty="0"/>
              <a:t>Kasvinsuojeluaineet tulee varastoida turvallisesti </a:t>
            </a:r>
          </a:p>
          <a:p>
            <a:r>
              <a:rPr lang="fi-FI" dirty="0"/>
              <a:t>Kasvinsuojeluaineita tulee käyttää ohjeiden mukaisesti </a:t>
            </a:r>
          </a:p>
          <a:p>
            <a:r>
              <a:rPr lang="fi-FI" dirty="0"/>
              <a:t>Kasvinsuojelututkinto </a:t>
            </a:r>
          </a:p>
          <a:p>
            <a:r>
              <a:rPr lang="fi-FI" dirty="0"/>
              <a:t>Kasvinsuojeluruiskun tulee olla testattu (5 vuoden välein)</a:t>
            </a:r>
          </a:p>
          <a:p>
            <a:r>
              <a:rPr lang="fi-FI" dirty="0"/>
              <a:t>Kirjanpito </a:t>
            </a:r>
          </a:p>
          <a:p>
            <a:pPr marL="0" indent="0">
              <a:buNone/>
            </a:pPr>
            <a:r>
              <a:rPr lang="fi-FI" dirty="0"/>
              <a:t>	–Aineiden koko</a:t>
            </a:r>
            <a:r>
              <a:rPr lang="fi-FI" b="1" dirty="0"/>
              <a:t> </a:t>
            </a:r>
            <a:r>
              <a:rPr lang="fi-FI" dirty="0"/>
              <a:t>nimi </a:t>
            </a:r>
          </a:p>
          <a:p>
            <a:pPr marL="0" indent="0">
              <a:buNone/>
            </a:pPr>
            <a:r>
              <a:rPr lang="fi-FI" dirty="0"/>
              <a:t>	–Käytetty määrä </a:t>
            </a:r>
          </a:p>
          <a:p>
            <a:pPr marL="0" indent="0">
              <a:buNone/>
            </a:pPr>
            <a:r>
              <a:rPr lang="fi-FI" dirty="0"/>
              <a:t>	–Käytön syy </a:t>
            </a:r>
          </a:p>
          <a:p>
            <a:pPr marL="0" indent="0">
              <a:buNone/>
            </a:pPr>
            <a:r>
              <a:rPr lang="fi-FI" dirty="0"/>
              <a:t>	–Kasvinsuojelun tulos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2331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696C48-D7A8-4E49-9602-C1423097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</a:rPr>
              <a:t>Lannoitus </a:t>
            </a:r>
            <a:r>
              <a:rPr lang="fi-FI" sz="1600" dirty="0">
                <a:latin typeface="Calibri" panose="020F0502020204030204" pitchFamily="34" charset="0"/>
              </a:rPr>
              <a:t>ympäristökorvaus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54B574-BE96-4D82-96ED-1947A1940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608" y="1397977"/>
            <a:ext cx="9587888" cy="5455557"/>
          </a:xfrm>
        </p:spPr>
        <p:txBody>
          <a:bodyPr>
            <a:normAutofit/>
          </a:bodyPr>
          <a:lstStyle/>
          <a:p>
            <a:endParaRPr lang="fi-FI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TYPPI </a:t>
            </a:r>
            <a:endParaRPr lang="fi-FI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i-FI" dirty="0">
                <a:latin typeface="Calibri" panose="020F0502020204030204" pitchFamily="34" charset="0"/>
              </a:rPr>
              <a:t>Lannoitustaso määritellään ainoastaan viljavuustutkimuksen multavuuden perusteella </a:t>
            </a:r>
          </a:p>
          <a:p>
            <a:pPr marL="0" indent="0">
              <a:buNone/>
            </a:pPr>
            <a:r>
              <a:rPr lang="fi-FI" dirty="0">
                <a:latin typeface="Calibri" panose="020F0502020204030204" pitchFamily="34" charset="0"/>
              </a:rPr>
              <a:t>Esimerkki taulukosta:</a:t>
            </a:r>
          </a:p>
          <a:p>
            <a:pPr marL="0" indent="0">
              <a:buNone/>
            </a:pPr>
            <a:endParaRPr lang="fi-FI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dirty="0"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FOSFORI</a:t>
            </a:r>
            <a:r>
              <a:rPr lang="fi-FI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fi-FI" dirty="0">
                <a:latin typeface="Calibri" panose="020F0502020204030204" pitchFamily="34" charset="0"/>
              </a:rPr>
              <a:t>Taso määritellään viljavuustutkimuksen viljavuusluokan, fosforintasaus mahdollista</a:t>
            </a:r>
          </a:p>
          <a:p>
            <a:pPr marL="0" indent="0">
              <a:buNone/>
            </a:pPr>
            <a:r>
              <a:rPr lang="fi-FI" dirty="0">
                <a:latin typeface="Calibri" panose="020F0502020204030204" pitchFamily="34" charset="0"/>
              </a:rPr>
              <a:t>Esimerkki taulukosta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1CD7224-5235-4F3F-A187-EF501626D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645" y="2553615"/>
            <a:ext cx="6747693" cy="1120668"/>
          </a:xfrm>
          <a:prstGeom prst="rect">
            <a:avLst/>
          </a:prstGeom>
        </p:spPr>
      </p:pic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0E37E7DF-5E37-40C7-8A10-4438382E4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735108"/>
              </p:ext>
            </p:extLst>
          </p:nvPr>
        </p:nvGraphicFramePr>
        <p:xfrm>
          <a:off x="2884520" y="5127366"/>
          <a:ext cx="8153818" cy="1449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2549">
                  <a:extLst>
                    <a:ext uri="{9D8B030D-6E8A-4147-A177-3AD203B41FA5}">
                      <a16:colId xmlns:a16="http://schemas.microsoft.com/office/drawing/2014/main" val="683553046"/>
                    </a:ext>
                  </a:extLst>
                </a:gridCol>
                <a:gridCol w="942466">
                  <a:extLst>
                    <a:ext uri="{9D8B030D-6E8A-4147-A177-3AD203B41FA5}">
                      <a16:colId xmlns:a16="http://schemas.microsoft.com/office/drawing/2014/main" val="2392917408"/>
                    </a:ext>
                  </a:extLst>
                </a:gridCol>
                <a:gridCol w="1103983">
                  <a:extLst>
                    <a:ext uri="{9D8B030D-6E8A-4147-A177-3AD203B41FA5}">
                      <a16:colId xmlns:a16="http://schemas.microsoft.com/office/drawing/2014/main" val="2405156158"/>
                    </a:ext>
                  </a:extLst>
                </a:gridCol>
                <a:gridCol w="664578">
                  <a:extLst>
                    <a:ext uri="{9D8B030D-6E8A-4147-A177-3AD203B41FA5}">
                      <a16:colId xmlns:a16="http://schemas.microsoft.com/office/drawing/2014/main" val="3332497472"/>
                    </a:ext>
                  </a:extLst>
                </a:gridCol>
                <a:gridCol w="929095">
                  <a:extLst>
                    <a:ext uri="{9D8B030D-6E8A-4147-A177-3AD203B41FA5}">
                      <a16:colId xmlns:a16="http://schemas.microsoft.com/office/drawing/2014/main" val="927872583"/>
                    </a:ext>
                  </a:extLst>
                </a:gridCol>
                <a:gridCol w="723604">
                  <a:extLst>
                    <a:ext uri="{9D8B030D-6E8A-4147-A177-3AD203B41FA5}">
                      <a16:colId xmlns:a16="http://schemas.microsoft.com/office/drawing/2014/main" val="1912440746"/>
                    </a:ext>
                  </a:extLst>
                </a:gridCol>
                <a:gridCol w="664578">
                  <a:extLst>
                    <a:ext uri="{9D8B030D-6E8A-4147-A177-3AD203B41FA5}">
                      <a16:colId xmlns:a16="http://schemas.microsoft.com/office/drawing/2014/main" val="1886372704"/>
                    </a:ext>
                  </a:extLst>
                </a:gridCol>
                <a:gridCol w="1142965">
                  <a:extLst>
                    <a:ext uri="{9D8B030D-6E8A-4147-A177-3AD203B41FA5}">
                      <a16:colId xmlns:a16="http://schemas.microsoft.com/office/drawing/2014/main" val="2031604809"/>
                    </a:ext>
                  </a:extLst>
                </a:gridCol>
              </a:tblGrid>
              <a:tr h="5050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</a:rPr>
                        <a:t>Viljavuusluokka </a:t>
                      </a: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Huono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Huononlainen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</a:rPr>
                        <a:t>Välttävä </a:t>
                      </a: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Tyydyttävä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Hyvä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</a:rPr>
                        <a:t>Korkea </a:t>
                      </a: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</a:rPr>
                        <a:t>Arveluttavan korkea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4562558"/>
                  </a:ext>
                </a:extLst>
              </a:tr>
              <a:tr h="3961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Viljat, öljykasvit, palkokasvit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34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26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16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0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7977940"/>
                  </a:ext>
                </a:extLst>
              </a:tr>
              <a:tr h="5481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Viljat, öljykasvit, palkokasvit karjanlantapoikkeuksella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</a:rPr>
                        <a:t>34 </a:t>
                      </a: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 dirty="0">
                          <a:solidFill>
                            <a:schemeClr val="tx1"/>
                          </a:solidFill>
                          <a:effectLst/>
                        </a:rPr>
                        <a:t>26 </a:t>
                      </a: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16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15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15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fi-FI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377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661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CC3068-C0CA-4EAA-911C-44E629785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" panose="020F0502020204030204" pitchFamily="34" charset="0"/>
              </a:rPr>
              <a:t>Lannoitus </a:t>
            </a:r>
            <a:r>
              <a:rPr lang="fi-FI" sz="1600" dirty="0">
                <a:latin typeface="Calibri" panose="020F0502020204030204" pitchFamily="34" charset="0"/>
              </a:rPr>
              <a:t>ympäristökorvaus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540B64-486F-4794-98E6-DF70F5312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082" y="1540189"/>
            <a:ext cx="8915400" cy="3777622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Satotason korjaus </a:t>
            </a:r>
          </a:p>
          <a:p>
            <a:pPr marL="0" indent="0">
              <a:buNone/>
            </a:pPr>
            <a:r>
              <a:rPr lang="fi-FI" dirty="0"/>
              <a:t>• Jos tila pystyy näyttämään että lohkolta/tilalta on saatu korkeampi satomäärä jonakin vuonna 5 vuotta taaksepäin </a:t>
            </a:r>
          </a:p>
          <a:p>
            <a:pPr marL="0" indent="0">
              <a:buNone/>
            </a:pPr>
            <a:r>
              <a:rPr lang="fi-FI" dirty="0"/>
              <a:t>• Lohkokohtainen, ei kasvikohtainen kuten ennen! </a:t>
            </a:r>
          </a:p>
          <a:p>
            <a:endParaRPr lang="fi-FI" dirty="0"/>
          </a:p>
          <a:p>
            <a:r>
              <a:rPr lang="fi-FI" dirty="0"/>
              <a:t>Karjanlanta </a:t>
            </a:r>
          </a:p>
          <a:p>
            <a:pPr marL="0" indent="0">
              <a:buNone/>
            </a:pPr>
            <a:r>
              <a:rPr lang="fi-FI" dirty="0"/>
              <a:t>•Sekä typpi että fosfori lasketaan kasveille käyttökelpoisena 100% </a:t>
            </a:r>
          </a:p>
          <a:p>
            <a:pPr marL="0" indent="0">
              <a:buNone/>
            </a:pPr>
            <a:r>
              <a:rPr lang="fi-FI" dirty="0"/>
              <a:t>•Lasketaan lanta-analyysin arvoilla TAI taulukkoarvojen mukaan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4020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E37964-9B4E-44B2-8549-05964535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Perustuen viherryttämisosa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BC7ADEA-F4EE-4CC5-BD8D-DB2B13FB1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8755" y="1441938"/>
            <a:ext cx="9165858" cy="5117124"/>
          </a:xfrm>
        </p:spPr>
        <p:txBody>
          <a:bodyPr/>
          <a:lstStyle/>
          <a:p>
            <a:r>
              <a:rPr lang="fi-FI" dirty="0"/>
              <a:t>Viljelyn monipuolistaminen</a:t>
            </a:r>
          </a:p>
          <a:p>
            <a:pPr marL="0" indent="0">
              <a:buNone/>
            </a:pPr>
            <a:r>
              <a:rPr lang="fi-FI" dirty="0"/>
              <a:t>	- </a:t>
            </a:r>
            <a:r>
              <a:rPr lang="fi-FI" sz="1600" dirty="0"/>
              <a:t>Alle 10 ha peltoalaa: vapautuu vaatimuksesta</a:t>
            </a:r>
          </a:p>
          <a:p>
            <a:pPr marL="0" indent="0">
              <a:buNone/>
            </a:pPr>
            <a:r>
              <a:rPr lang="fi-FI" sz="1600" dirty="0"/>
              <a:t>	- 10 – 30 ha peltoalaa: 2 kasvia, pääkasvia enintään 75 % peltoalasta</a:t>
            </a:r>
          </a:p>
          <a:p>
            <a:pPr marL="0" indent="0">
              <a:buNone/>
            </a:pPr>
            <a:r>
              <a:rPr lang="fi-FI" sz="1600" dirty="0"/>
              <a:t>	 - Yli 30 ha peltoalaa: 3 kasvia, pääkasvia enintään 75 % peltoalasta ja 	</a:t>
            </a:r>
          </a:p>
          <a:p>
            <a:pPr marL="0" indent="0">
              <a:buNone/>
            </a:pPr>
            <a:r>
              <a:rPr lang="fi-FI" sz="1600" dirty="0"/>
              <a:t>		kaksi tärkeintä enintään 95 % peltoalasta</a:t>
            </a:r>
          </a:p>
          <a:p>
            <a:r>
              <a:rPr lang="fi-FI" dirty="0"/>
              <a:t>Pysyvä nurmi (pysyvien nurmien säilyttämisvelvoite)</a:t>
            </a:r>
          </a:p>
          <a:p>
            <a:r>
              <a:rPr lang="fi-FI" dirty="0"/>
              <a:t>Ekologinen ala (koskee vain Varsinais-Suomea ja Uuttamaata)</a:t>
            </a:r>
          </a:p>
        </p:txBody>
      </p:sp>
    </p:spTree>
    <p:extLst>
      <p:ext uri="{BB962C8B-B14F-4D97-AF65-F5344CB8AC3E}">
        <p14:creationId xmlns:p14="http://schemas.microsoft.com/office/powerpoint/2010/main" val="3953054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BA8F36-70AF-4088-AEFA-1DDE69709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Omalla tilalla käytössä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19C30B-519C-48B6-9F3B-6248CB47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Talviaikainen kasvipeitteisyys 80 %</a:t>
            </a:r>
          </a:p>
          <a:p>
            <a:r>
              <a:rPr lang="fi-FI" dirty="0"/>
              <a:t>Suojavyöhykkeet ja –kaistat</a:t>
            </a:r>
          </a:p>
          <a:p>
            <a:r>
              <a:rPr lang="fi-FI" dirty="0"/>
              <a:t>24 kk lantavarastot</a:t>
            </a:r>
          </a:p>
          <a:p>
            <a:r>
              <a:rPr lang="fi-FI" dirty="0"/>
              <a:t>Lietelannan levitys multaamalla ja sijoittamalla</a:t>
            </a:r>
          </a:p>
          <a:p>
            <a:r>
              <a:rPr lang="fi-FI" dirty="0"/>
              <a:t>Pellot luonnonmukaisessa viljelyssä (myös eläimet)</a:t>
            </a:r>
          </a:p>
          <a:p>
            <a:r>
              <a:rPr lang="fi-FI" dirty="0"/>
              <a:t>Viljelykierto (3-4 nurmea ja 1-2 vuotta viljaa tai papua)</a:t>
            </a:r>
          </a:p>
          <a:p>
            <a:r>
              <a:rPr lang="fi-FI" dirty="0"/>
              <a:t>Kerääjäkasvi kevätviljoissa</a:t>
            </a:r>
          </a:p>
        </p:txBody>
      </p:sp>
    </p:spTree>
    <p:extLst>
      <p:ext uri="{BB962C8B-B14F-4D97-AF65-F5344CB8AC3E}">
        <p14:creationId xmlns:p14="http://schemas.microsoft.com/office/powerpoint/2010/main" val="207743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438DA9-DA77-4B71-96D6-5BC0E83D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Huomioita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5F5887-4BD3-4DC9-A471-7FF514EF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535" y="1641231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Lannoituksessa sallitut enimmäisravinnemäärät rajoittavat jo merkittävästi pellon sadontuottokykyä</a:t>
            </a:r>
          </a:p>
          <a:p>
            <a:r>
              <a:rPr lang="fi-FI" dirty="0"/>
              <a:t>Hyvä sato kaappaa pellosta tehokkaasti ravinteet talteen (edellytys: riittävät ravinteet, valo, lämpö ja vesitalous kunnossa)</a:t>
            </a:r>
          </a:p>
          <a:p>
            <a:pPr algn="just"/>
            <a:r>
              <a:rPr lang="fi-FI" dirty="0"/>
              <a:t>Karjan laidunnus on tärkeää paitsi eläinten hyvinvoinnin niin myös maiseman ja luonnon monimuotoisuuden kannalta. Maiseman avoimena pysyminen vesistöjen rannoilla. Joskus ristiriitaa säännöissä laitumen rajoittumisessa vesistöön; saako eläimet mennä veteen? Toisaalta </a:t>
            </a:r>
            <a:r>
              <a:rPr lang="fi-FI" dirty="0" err="1"/>
              <a:t>esim</a:t>
            </a:r>
            <a:r>
              <a:rPr lang="fi-FI" dirty="0"/>
              <a:t> perinnebiotooppien hoidossa ja hoitosopimuksissa edellytetään että laiduntavat eläimet pitävät rannat puhtaana. Joskus tilan ympäristöluvassa rantalaidunnus on suorastaan kielletty.</a:t>
            </a:r>
          </a:p>
          <a:p>
            <a:pPr algn="just"/>
            <a:r>
              <a:rPr lang="fi-FI" dirty="0"/>
              <a:t>Erilaisten vesiensuojelu toimenpiteiden vaikutus näkyy vesistöissä todella hitaasti</a:t>
            </a:r>
          </a:p>
        </p:txBody>
      </p:sp>
    </p:spTree>
    <p:extLst>
      <p:ext uri="{BB962C8B-B14F-4D97-AF65-F5344CB8AC3E}">
        <p14:creationId xmlns:p14="http://schemas.microsoft.com/office/powerpoint/2010/main" val="228092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64DDB1-D01B-47B9-B5B3-449E7AC05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Keskeisiä säädöksiä / sopimuksia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A3B093-3E45-4470-A5D2-D938658D6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Nitraattidirektiivi</a:t>
            </a:r>
          </a:p>
          <a:p>
            <a:r>
              <a:rPr lang="fi-FI" dirty="0"/>
              <a:t>Ympäristökorvaus</a:t>
            </a:r>
          </a:p>
          <a:p>
            <a:r>
              <a:rPr lang="fi-FI" dirty="0"/>
              <a:t>Perustuen viherryttäminen</a:t>
            </a:r>
          </a:p>
          <a:p>
            <a:r>
              <a:rPr lang="fi-FI" dirty="0"/>
              <a:t>Tavanomainen hyvä viljelykäytäntö</a:t>
            </a:r>
          </a:p>
        </p:txBody>
      </p:sp>
    </p:spTree>
    <p:extLst>
      <p:ext uri="{BB962C8B-B14F-4D97-AF65-F5344CB8AC3E}">
        <p14:creationId xmlns:p14="http://schemas.microsoft.com/office/powerpoint/2010/main" val="377847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9E6223-1FCF-4AD1-AB03-BE225431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Nitraattidirektiivi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640731-4917-4075-87F8-BAB23F4E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8" y="1424354"/>
            <a:ext cx="9605474" cy="4486868"/>
          </a:xfrm>
        </p:spPr>
        <p:txBody>
          <a:bodyPr/>
          <a:lstStyle/>
          <a:p>
            <a:endParaRPr lang="fi-FI" dirty="0"/>
          </a:p>
          <a:p>
            <a:r>
              <a:rPr lang="fi-FI" dirty="0"/>
              <a:t>Asetuksen tavoitteena on ehkäistä ja vähentää lannan sekä tässä asetuksessa tarkoitettujen muiden lannoitteiden käytöstä, varastoinnista ja käsittelystä sekä eläintuotannosta aiheutuvia päästöjä pintavesiin, pohjavesiin, maaperään ja ilmaan. </a:t>
            </a:r>
          </a:p>
          <a:p>
            <a:r>
              <a:rPr lang="fi-FI" dirty="0"/>
              <a:t>Asetusta sovelletaan maa- ja puutarhatalouden harjoittamisessa koko maassa (ei sovelleta viherrakentamiseen).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859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1D7AB4-2C91-4626-A9E3-82B6FD15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Rakennelmien sijoittaminen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CA23CD-079A-4383-8BD3-50CA7F7BC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6119" y="1540189"/>
            <a:ext cx="8915400" cy="3777622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fi-FI" dirty="0"/>
              <a:t>Uusia lannan ja pakkaamattomien orgaanisten lannoitevalmisteiden varastointitiloja, tuotantoeläinten jaloittelualueita ja ulkotarhojen ruokinta- ja juottopaikkoja ei saa sijoittaa: </a:t>
            </a:r>
          </a:p>
          <a:p>
            <a:pPr marL="0" indent="0">
              <a:buNone/>
            </a:pPr>
            <a:r>
              <a:rPr lang="fi-FI" dirty="0"/>
              <a:t>1) pohjavesialueelle, jollei maaperäselvitysten perusteella osoiteta, että tällaiselle alueelle sijoittaminen ei aiheuta pohjavesien pilaantumista tai sen vaaraa. </a:t>
            </a:r>
          </a:p>
          <a:p>
            <a:pPr marL="0" indent="0">
              <a:buNone/>
            </a:pPr>
            <a:r>
              <a:rPr lang="fi-FI" dirty="0"/>
              <a:t>2) tulvanalaiselle alueelle (tulva 1 krt/20 v). </a:t>
            </a:r>
          </a:p>
          <a:p>
            <a:pPr marL="0" indent="0">
              <a:buNone/>
            </a:pPr>
            <a:r>
              <a:rPr lang="fi-FI" dirty="0"/>
              <a:t>3) alle 50 metrin etäisyydelle vesistöstä, talousvesikäytössä olevasta kaivosta tai lähteestä. </a:t>
            </a:r>
          </a:p>
          <a:p>
            <a:pPr marL="0" indent="0">
              <a:buNone/>
            </a:pPr>
            <a:r>
              <a:rPr lang="fi-FI" dirty="0"/>
              <a:t>4) alle 25 metrin etäisyydelle norosta tai valtaojasta. </a:t>
            </a:r>
          </a:p>
        </p:txBody>
      </p:sp>
    </p:spTree>
    <p:extLst>
      <p:ext uri="{BB962C8B-B14F-4D97-AF65-F5344CB8AC3E}">
        <p14:creationId xmlns:p14="http://schemas.microsoft.com/office/powerpoint/2010/main" val="66051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6E12CA-3FF4-463D-9C0A-F8ADF5ACA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Lannan </a:t>
            </a:r>
            <a:r>
              <a:rPr lang="fi-FI"/>
              <a:t>ja pakkaamattomien </a:t>
            </a:r>
            <a:r>
              <a:rPr lang="fi-FI" dirty="0"/>
              <a:t>orgaanisten lannoitevalmisteiden varastointi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37444B-1E8A-494B-AD39-FDE9FD969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Lannan varastointitilan tulee riittää vähintään 12 kuukauden aikana kertyvälle lannalle. Tilavuudessa voidaan huomioida yhteislantalat, kuivikepohjat, laitumelle jäävä lanta ja lannan luovutus hyödynnettäväksi tai varastoitavaksi. </a:t>
            </a:r>
          </a:p>
          <a:p>
            <a:r>
              <a:rPr lang="fi-FI" dirty="0"/>
              <a:t>Jos varastoitavaa lantaa enintään 25 m³/v varastoksi riittää peitetty tai katettu tiivis siirtolava tai vastaava. </a:t>
            </a:r>
          </a:p>
          <a:p>
            <a:r>
              <a:rPr lang="fi-FI" dirty="0"/>
              <a:t>Lannan ja pakkaamattomien orgaanisten lannoitevalmisteiden varastointitilojen, lantakourujen ja muiden lannan johtamiseen tarkoitettujen rakenteiden tulee olla vesitiiviitä. </a:t>
            </a:r>
          </a:p>
          <a:p>
            <a:r>
              <a:rPr lang="fi-FI" dirty="0"/>
              <a:t>Uudet lannan ja orgaanisten lannoitevalmisteiden varastointitilat tulee kattaa ammoniakkipäästöjen ja hajuhaittojen vähentämiseksi.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2264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2D7E6E-A0A4-4440-B2DB-DE6EFCD8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Pakkaamattomien orgaanisten lannoitevalmisteiden ja kuivalannan varastointi aumassa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49B4D7-F48B-4EA8-829E-BB0A233E1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077" y="2133600"/>
            <a:ext cx="9306535" cy="4319954"/>
          </a:xfrm>
        </p:spPr>
        <p:txBody>
          <a:bodyPr>
            <a:normAutofit fontScale="70000" lnSpcReduction="20000"/>
          </a:bodyPr>
          <a:lstStyle/>
          <a:p>
            <a:endParaRPr lang="fi-FI" dirty="0"/>
          </a:p>
          <a:p>
            <a:r>
              <a:rPr lang="fi-FI" dirty="0"/>
              <a:t>Orgaanista lannoitevalmistetta ja lantaa, joiden kuiva-ainepitoisuus on vähintään 30 %, voidaan varastoida aumassa (vastaanottava tila). </a:t>
            </a:r>
          </a:p>
          <a:p>
            <a:r>
              <a:rPr lang="fi-FI" dirty="0"/>
              <a:t> Kuivalantaa, jonka kuiva-ainepitoisuus on vähintään 30 %, voidaan työteknisen tai hygieenisen syyn niin vaatiessa, varastoida aumassa (tila, jolla kertyy lantaa). </a:t>
            </a:r>
          </a:p>
          <a:p>
            <a:r>
              <a:rPr lang="fi-FI" dirty="0"/>
              <a:t>Kuiva-ainepitoisuudeltaan vähintään 30 %:n kompostin jälkikypsytys voidaan tehdä aumassa. Jälkikypsytys on mahdollista ympäri vuoden. </a:t>
            </a:r>
          </a:p>
          <a:p>
            <a:r>
              <a:rPr lang="fi-FI" dirty="0"/>
              <a:t>Varastointi aumassa on kielletty 1.11. – 31.1., pohjavesialueella ja tulvanalaisella alueella sekä jos vesistön pilaantuminen tai sen vaara on olemassa. </a:t>
            </a:r>
          </a:p>
          <a:p>
            <a:r>
              <a:rPr lang="fi-FI" dirty="0"/>
              <a:t>Aumavarastoinnista tulee ilmoittaa 14 vuorokautta ennen varastoinnin aloittamista kunnan ympäristönsuojeluviranomaiselle. Työteknisessä ja hygieenisessä syyssä ilmoituksen tekee eläintila, jolla lantaa kertyy. Muussa tapauksessa ilmoituksen tekee vastaanottaja. </a:t>
            </a:r>
          </a:p>
          <a:p>
            <a:r>
              <a:rPr lang="fi-FI" dirty="0"/>
              <a:t>Kuivalantaa ja orgaanisia lannoitevalmisteita, joiden kuiva-ainepitoisuus on vähintään 30 %, voidaan levitysaikana säilyttää pellolla neljä viikkoa levitystä odottamassa. Ei ilmoitusvelvollisuutta. </a:t>
            </a:r>
          </a:p>
          <a:p>
            <a:r>
              <a:rPr lang="fi-FI" dirty="0"/>
              <a:t>Sijoitus: </a:t>
            </a:r>
          </a:p>
          <a:p>
            <a:pPr marL="0" indent="0">
              <a:buNone/>
            </a:pPr>
            <a:r>
              <a:rPr lang="fi-FI" dirty="0"/>
              <a:t>	•Kantavalle peltoalueelle, kaltevalla pellolla lähelle yläreunaa. </a:t>
            </a:r>
          </a:p>
          <a:p>
            <a:pPr marL="0" indent="0">
              <a:buNone/>
            </a:pPr>
            <a:r>
              <a:rPr lang="fi-FI" dirty="0"/>
              <a:t>	•Etäisyys vähintään 100 m vesistöstä, valtaojasta tai talousvesikaivosta. </a:t>
            </a:r>
          </a:p>
          <a:p>
            <a:pPr marL="0" indent="0">
              <a:buNone/>
            </a:pPr>
            <a:r>
              <a:rPr lang="fi-FI" dirty="0"/>
              <a:t>	•Etäisyys vähintään 5 m ojasta.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840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BA059C-46EB-4053-B5E5-1E0FCC29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Lannoitteiden 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D7E3D9-A074-4EAE-95A8-93493FA4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2304" y="1421423"/>
            <a:ext cx="8915400" cy="3777622"/>
          </a:xfrm>
        </p:spPr>
        <p:txBody>
          <a:bodyPr>
            <a:normAutofit fontScale="70000" lnSpcReduction="20000"/>
          </a:bodyPr>
          <a:lstStyle/>
          <a:p>
            <a:endParaRPr lang="fi-FI" dirty="0"/>
          </a:p>
          <a:p>
            <a:r>
              <a:rPr lang="fi-FI" dirty="0"/>
              <a:t>Lannoitteet levitettävä pellolle siten, että valumia vesiin ei tapahdu eikä pohjamaan tiivistymisvaaraa ole.  </a:t>
            </a:r>
          </a:p>
          <a:p>
            <a:r>
              <a:rPr lang="fi-FI" dirty="0"/>
              <a:t>Lannoituksessa otetaan huomioon:  Keskimääräinen satotaso, viljelyvyöhyke, kasvinvuorotus, maalaji </a:t>
            </a:r>
          </a:p>
          <a:p>
            <a:r>
              <a:rPr lang="fi-FI" dirty="0"/>
              <a:t>Lannoitteita ei saa levittää lumipeitteiseen tai routaantuneeseen eikä veden kyllästämään maahan. </a:t>
            </a:r>
          </a:p>
          <a:p>
            <a:r>
              <a:rPr lang="fi-FI" dirty="0"/>
              <a:t>Lannan ja orgaanisten lannoitevalmisteiden levittäminen pellolle on kielletty 1.11. - 31.3. (1.1.2016). </a:t>
            </a:r>
          </a:p>
          <a:p>
            <a:r>
              <a:rPr lang="fi-FI" dirty="0"/>
              <a:t>Pellon pintaan levitetty lanta ja orgaaniset lannoitevalmisteet on muokattava maahan vuorokauden sisällä levityksestä, lukuun ottamatta levitystä kasvustoon letkulevittimellä tai hajalevityksenä. </a:t>
            </a:r>
          </a:p>
          <a:p>
            <a:r>
              <a:rPr lang="fi-FI" dirty="0"/>
              <a:t>Lannoitus on kielletty viisi metriä lähempänä vesistöä. </a:t>
            </a:r>
          </a:p>
          <a:p>
            <a:r>
              <a:rPr lang="fi-FI" dirty="0"/>
              <a:t> Seuraavan viiden metrin vyöhykkeellä vesistöstä lannan ja orgaanisten lannoitevalmisteiden pintalevitys on kielletty, ellei peltoa muokata 24 tunnin kuluessa levityksestä. </a:t>
            </a:r>
          </a:p>
          <a:p>
            <a:r>
              <a:rPr lang="fi-FI" dirty="0"/>
              <a:t>Sellaisilla peltolohkon osilla, joiden kaltevuus on 15 % tai enemmän lannan ja orgaanisten lannoitevalmisteiden pintalevitys on aina kielletty. </a:t>
            </a:r>
          </a:p>
          <a:p>
            <a:r>
              <a:rPr lang="fi-FI" dirty="0"/>
              <a:t>Talousvesikaivojen ja –lähteiden ympärille on jätettävä 30 – 100 m vyöhyke, jota ei lannoiteta lannalla ja orgaanisilla lannoitevalmisteilla.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087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81C49E-FC90-4A30-9790-B082F22D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Typpilannoitemäärät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21485B-141E-4121-99EF-7DFC676A8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5323" y="1447800"/>
            <a:ext cx="9209820" cy="4786090"/>
          </a:xfrm>
        </p:spPr>
        <p:txBody>
          <a:bodyPr>
            <a:normAutofit fontScale="77500" lnSpcReduction="20000"/>
          </a:bodyPr>
          <a:lstStyle/>
          <a:p>
            <a:endParaRPr lang="fi-FI" dirty="0"/>
          </a:p>
          <a:p>
            <a:r>
              <a:rPr lang="fi-FI" dirty="0"/>
              <a:t>Tuotantoeläinten lannassa, eläinten laiduntaessa syntyvä lanta mukaan lukien ja orgaanisissa lannoitevalmisteissa vuosittain levitettävä kokonaistypen määrä saa olla enintään 170 kg/ha. </a:t>
            </a:r>
          </a:p>
          <a:p>
            <a:r>
              <a:rPr lang="fi-FI" dirty="0"/>
              <a:t>Pelto- ja puutarhakasvien viljelyä koskevat lisäksi liukoisen typen enimmäislannoitusmäärät (epäorgaaniset lannoitteet, eläinten lanta, myös laiduntaessa syntyvä ja orgaaniset lannoitevalmisteet). </a:t>
            </a:r>
          </a:p>
          <a:p>
            <a:r>
              <a:rPr lang="fi-FI" dirty="0"/>
              <a:t>Syksyllä 1.9. alkaen tuotantoeläinten lannassa ja orgaanisissa lannoitevalmisteissa levitettävän liukoisen typen määrä saa olla enintään 35 kg/ha. Syksyllä levitetyn liukoisen typen määrä huomioidaan kokonaisuudessaan osana seuraavan viljelykasvin lannoitusta. </a:t>
            </a:r>
          </a:p>
          <a:p>
            <a:r>
              <a:rPr lang="fi-FI" dirty="0"/>
              <a:t>Toiminnanharjoittajan on teetettävä viiden vuoden välein lanta-analyysi, jossa määritetään lannan sisältämä liukoinen typpi, kokonaistyppi ja kokonaisfosfori. </a:t>
            </a:r>
          </a:p>
          <a:p>
            <a:r>
              <a:rPr lang="fi-FI" dirty="0"/>
              <a:t>Lannoitus suunnitellaan joko lanta-analyysin ja tai taulukkoarvojen keskiarvon perusteella. </a:t>
            </a:r>
          </a:p>
          <a:p>
            <a:r>
              <a:rPr lang="fi-FI" dirty="0"/>
              <a:t>Lanta-analyysin tiedot ja orgaanisten lannoitevalmisteiden tuoteselosteet on säilytettävä ja esitettävä ne pyydettäessä valvontaviranomaiselle. </a:t>
            </a:r>
          </a:p>
          <a:p>
            <a:r>
              <a:rPr lang="fi-FI" dirty="0"/>
              <a:t>Kirjanpitovelvollisuus: </a:t>
            </a:r>
          </a:p>
          <a:p>
            <a:pPr marL="0" indent="0">
              <a:buNone/>
            </a:pPr>
            <a:r>
              <a:rPr lang="fi-FI" dirty="0"/>
              <a:t>	1) Peltojen ravinnelisäykseen käytetyn lannan ja orgaanisten lannoitevalmisteiden ja 	typpilannoitteiden määrästä sekä niiden sisältämästä liukoisesta typestä ja kokonaistypestä; </a:t>
            </a:r>
          </a:p>
          <a:p>
            <a:pPr marL="0" indent="0">
              <a:buNone/>
            </a:pPr>
            <a:r>
              <a:rPr lang="fi-FI" dirty="0"/>
              <a:t>	2) satotasoista ja </a:t>
            </a:r>
          </a:p>
          <a:p>
            <a:pPr marL="0" indent="0">
              <a:buNone/>
            </a:pPr>
            <a:r>
              <a:rPr lang="fi-FI" dirty="0"/>
              <a:t>	3) ajankohdista, jolloin lantaa tai orgaanisia lannoitevalmisteita on levitetty pellolle.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997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2F1880-6ADE-4F60-94AA-18D4DBB9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Täydentävien ehtojen lakisääteiset hoitovaatimukset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8EE493-FBC1-44B1-805B-E41FE25CF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Euroopan parlamentin ja neuvoston asetuksen (EU) N:o 1306/2013 liitteessä II säädettyjen täydentävien ehtojen lakisääteinen hoitovaatimus 1. Koskee vain osaa asetuksesta (Nitraattidirektiivin artiklat 4 ja 5). </a:t>
            </a:r>
          </a:p>
          <a:p>
            <a:r>
              <a:rPr lang="fi-FI" dirty="0"/>
              <a:t>•5 § Lannan varastointi </a:t>
            </a:r>
          </a:p>
          <a:p>
            <a:r>
              <a:rPr lang="fi-FI" dirty="0"/>
              <a:t>•7§:n 1 ja 5-8 Rakenteelliset vaatimukset </a:t>
            </a:r>
          </a:p>
          <a:p>
            <a:r>
              <a:rPr lang="fi-FI" dirty="0"/>
              <a:t>•8 § Kuivalannan varastointi poikkeustilanteessa </a:t>
            </a:r>
          </a:p>
          <a:p>
            <a:r>
              <a:rPr lang="fi-FI" dirty="0"/>
              <a:t>•10 §:n 1-3, 5-8 ja 10 Lannoitteiden käyttö </a:t>
            </a:r>
          </a:p>
          <a:p>
            <a:r>
              <a:rPr lang="fi-FI" dirty="0"/>
              <a:t>•11 - 13 § Typpilannoitemäärät, lannan ravinnepitoisuuksien määritys, toiminnanharjoittajan kirjanpitovelvollisuus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0621462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2832</TotalTime>
  <Words>1048</Words>
  <Application>Microsoft Office PowerPoint</Application>
  <PresentationFormat>Laajakuva</PresentationFormat>
  <Paragraphs>167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Kuiskaus</vt:lpstr>
      <vt:lpstr>Maatalouden toimet vesiensuojelussa</vt:lpstr>
      <vt:lpstr>Keskeisiä säädöksiä / sopimuksia</vt:lpstr>
      <vt:lpstr>Nitraattidirektiivi</vt:lpstr>
      <vt:lpstr>Rakennelmien sijoittaminen  </vt:lpstr>
      <vt:lpstr>Lannan ja pakkaamattomien orgaanisten lannoitevalmisteiden varastointi  </vt:lpstr>
      <vt:lpstr>Pakkaamattomien orgaanisten lannoitevalmisteiden ja kuivalannan varastointi aumassa  </vt:lpstr>
      <vt:lpstr>Lannoitteiden käyttö</vt:lpstr>
      <vt:lpstr>Typpilannoitemäärät  </vt:lpstr>
      <vt:lpstr>Täydentävien ehtojen lakisääteiset hoitovaatimukset  </vt:lpstr>
      <vt:lpstr>Ympäristökorvaus</vt:lpstr>
      <vt:lpstr>Valittavat lohkokohtaiset toimenpiteet ympäristökorvaus</vt:lpstr>
      <vt:lpstr>Kasvinsuojeluaineet ympäristökorvaus </vt:lpstr>
      <vt:lpstr>Lannoitus ympäristökorvaus</vt:lpstr>
      <vt:lpstr>Lannoitus ympäristökorvaus</vt:lpstr>
      <vt:lpstr>Perustuen viherryttämisosa</vt:lpstr>
      <vt:lpstr>Omalla tilalla käytössä</vt:lpstr>
      <vt:lpstr>Huomioita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Maatalouden toimet vesiensuojelussa</dc:title>
  <dc:creator>Mika Hirvijoki</dc:creator>
  <cp:lastModifiedBy>Mika Hirvijoki</cp:lastModifiedBy>
  <cp:revision>26</cp:revision>
  <dcterms:created xsi:type="dcterms:W3CDTF">2019-03-17T21:23:58Z</dcterms:created>
  <dcterms:modified xsi:type="dcterms:W3CDTF">2019-03-22T20:48:41Z</dcterms:modified>
</cp:coreProperties>
</file>