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6" r:id="rId3"/>
    <p:sldId id="290" r:id="rId4"/>
    <p:sldId id="277" r:id="rId5"/>
    <p:sldId id="279" r:id="rId6"/>
    <p:sldId id="291" r:id="rId7"/>
    <p:sldId id="292" r:id="rId8"/>
    <p:sldId id="283" r:id="rId9"/>
    <p:sldId id="284" r:id="rId10"/>
    <p:sldId id="281" r:id="rId11"/>
    <p:sldId id="282" r:id="rId12"/>
    <p:sldId id="285" r:id="rId13"/>
    <p:sldId id="274" r:id="rId14"/>
    <p:sldId id="293" r:id="rId15"/>
    <p:sldId id="275" r:id="rId16"/>
    <p:sldId id="273" r:id="rId17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D27E3-7F4C-4788-A682-2C147B74D0A6}" type="datetimeFigureOut">
              <a:rPr lang="fi-FI" smtClean="0"/>
              <a:t>26.3.2019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F56C1-3D50-48EF-89BF-9BE7367A572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121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672523-D521-40F3-AEB4-A77F80A8CBFC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200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56C1-3D50-48EF-89BF-9BE7367A572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8673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56C1-3D50-48EF-89BF-9BE7367A5724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4848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56C1-3D50-48EF-89BF-9BE7367A5724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49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1F56C1-3D50-48EF-89BF-9BE7367A5724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9877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981075"/>
            <a:ext cx="12192000" cy="5876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800">
              <a:solidFill>
                <a:srgbClr val="FFFFFF"/>
              </a:solidFill>
            </a:endParaRPr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73"/>
          <a:stretch/>
        </p:blipFill>
        <p:spPr>
          <a:xfrm>
            <a:off x="8688288" y="1952836"/>
            <a:ext cx="3504389" cy="4428492"/>
          </a:xfrm>
          <a:prstGeom prst="rect">
            <a:avLst/>
          </a:prstGeom>
        </p:spPr>
      </p:pic>
      <p:sp>
        <p:nvSpPr>
          <p:cNvPr id="13" name="Otsikko 6"/>
          <p:cNvSpPr>
            <a:spLocks noGrp="1"/>
          </p:cNvSpPr>
          <p:nvPr>
            <p:ph type="title" hasCustomPrompt="1"/>
          </p:nvPr>
        </p:nvSpPr>
        <p:spPr>
          <a:xfrm>
            <a:off x="527381" y="2924944"/>
            <a:ext cx="8064896" cy="1584176"/>
          </a:xfrm>
          <a:prstGeom prst="rect">
            <a:avLst/>
          </a:prstGeom>
        </p:spPr>
        <p:txBody>
          <a:bodyPr/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15" name="Platshållare för datum 3"/>
          <p:cNvSpPr>
            <a:spLocks noGrp="1"/>
          </p:cNvSpPr>
          <p:nvPr>
            <p:ph type="dt" sz="half" idx="13"/>
          </p:nvPr>
        </p:nvSpPr>
        <p:spPr>
          <a:xfrm>
            <a:off x="3887755" y="6381328"/>
            <a:ext cx="1248139" cy="36004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6" name="Platshållare för sidfot 4"/>
          <p:cNvSpPr>
            <a:spLocks noGrp="1"/>
          </p:cNvSpPr>
          <p:nvPr>
            <p:ph type="ftr" sz="quarter" idx="14"/>
          </p:nvPr>
        </p:nvSpPr>
        <p:spPr>
          <a:xfrm>
            <a:off x="527381" y="6093296"/>
            <a:ext cx="8064896" cy="2880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 smtClean="0">
                <a:solidFill>
                  <a:srgbClr val="FFFFFF"/>
                </a:solidFill>
              </a:rPr>
              <a:t>Mäkynen Anne</a:t>
            </a:r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8" name="Alaotsikko 2"/>
          <p:cNvSpPr>
            <a:spLocks noGrp="1"/>
          </p:cNvSpPr>
          <p:nvPr>
            <p:ph type="subTitle" idx="1"/>
          </p:nvPr>
        </p:nvSpPr>
        <p:spPr>
          <a:xfrm>
            <a:off x="527381" y="4536664"/>
            <a:ext cx="8064896" cy="15566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0996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295467" y="4947046"/>
            <a:ext cx="8640960" cy="49817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perustyyli napsauttamalla</a:t>
            </a:r>
            <a:endParaRPr lang="fi-FI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295467" y="1268760"/>
            <a:ext cx="8640960" cy="3600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295467" y="5511354"/>
            <a:ext cx="864096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22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35360" y="260648"/>
            <a:ext cx="11521280" cy="53285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5661248"/>
            <a:ext cx="11521280" cy="509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3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ko ja sisältöloke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11137237" cy="11430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334931" y="2564904"/>
            <a:ext cx="11165251" cy="331236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324797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ko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980728"/>
            <a:ext cx="11425269" cy="1008112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345301" y="1988840"/>
            <a:ext cx="5662892" cy="432048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10" name="Tekstin paikkamerkki 16"/>
          <p:cNvSpPr>
            <a:spLocks noGrp="1"/>
          </p:cNvSpPr>
          <p:nvPr>
            <p:ph type="body" sz="quarter" idx="12"/>
          </p:nvPr>
        </p:nvSpPr>
        <p:spPr>
          <a:xfrm>
            <a:off x="6097738" y="1988840"/>
            <a:ext cx="5662892" cy="4320481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658147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ot ja kaksi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196752"/>
            <a:ext cx="11521280" cy="576064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35360" y="1988840"/>
            <a:ext cx="5664629" cy="72008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2011" y="1988840"/>
            <a:ext cx="5664629" cy="71177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10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1" name="Dian numeron paikkamerkki 6"/>
          <p:cNvSpPr>
            <a:spLocks noGrp="1"/>
          </p:cNvSpPr>
          <p:nvPr>
            <p:ph type="sldNum" sz="quarter" idx="11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2"/>
          </p:nvPr>
        </p:nvSpPr>
        <p:spPr>
          <a:xfrm>
            <a:off x="345301" y="2894956"/>
            <a:ext cx="5662892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  <p:sp>
        <p:nvSpPr>
          <p:cNvPr id="12" name="Tekstin paikkamerkki 16"/>
          <p:cNvSpPr>
            <a:spLocks noGrp="1"/>
          </p:cNvSpPr>
          <p:nvPr>
            <p:ph type="body" sz="quarter" idx="13"/>
          </p:nvPr>
        </p:nvSpPr>
        <p:spPr>
          <a:xfrm>
            <a:off x="6197018" y="2895888"/>
            <a:ext cx="5662892" cy="341436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887890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 Otsikko ja kaksi erikokoista  sisältöloker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5360" y="1268760"/>
            <a:ext cx="5376597" cy="792088"/>
          </a:xfrm>
          <a:prstGeom prst="rect">
            <a:avLst/>
          </a:prstGeom>
        </p:spPr>
        <p:txBody>
          <a:bodyPr anchor="b"/>
          <a:lstStyle>
            <a:lvl1pPr algn="l"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35360" y="2204864"/>
            <a:ext cx="5376597" cy="396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Tekstin paikkamerkki 16"/>
          <p:cNvSpPr>
            <a:spLocks noGrp="1"/>
          </p:cNvSpPr>
          <p:nvPr>
            <p:ph type="body" sz="quarter" idx="12"/>
          </p:nvPr>
        </p:nvSpPr>
        <p:spPr>
          <a:xfrm>
            <a:off x="6096000" y="404666"/>
            <a:ext cx="5760640" cy="576063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92979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895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103445" y="1268760"/>
            <a:ext cx="10369152" cy="64294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1103447" y="2084238"/>
            <a:ext cx="10369152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30887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 hanke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1103445" y="1268760"/>
            <a:ext cx="10369152" cy="642942"/>
          </a:xfrm>
          <a:prstGeom prst="rect">
            <a:avLst/>
          </a:prstGeom>
        </p:spPr>
        <p:txBody>
          <a:bodyPr/>
          <a:lstStyle>
            <a:lvl1pPr>
              <a:defRPr lang="fi-FI" sz="3000" dirty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pic>
        <p:nvPicPr>
          <p:cNvPr id="8" name="Kuva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7152" y="134732"/>
            <a:ext cx="1137441" cy="8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uva 11" descr="VipuvoimaaEU_2014_2020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702974" y="260648"/>
            <a:ext cx="1399109" cy="742796"/>
          </a:xfrm>
          <a:prstGeom prst="rect">
            <a:avLst/>
          </a:prstGeom>
        </p:spPr>
      </p:pic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1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3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1103447" y="2084238"/>
            <a:ext cx="10369152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7466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 ja sisältö_ilman log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>
            <p:ph type="title" hasCustomPrompt="1"/>
          </p:nvPr>
        </p:nvSpPr>
        <p:spPr>
          <a:xfrm>
            <a:off x="815413" y="548680"/>
            <a:ext cx="10369152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8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815413" y="1556792"/>
            <a:ext cx="10369152" cy="4536504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4286701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 ja sisältö_keskitet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103445" y="1988841"/>
            <a:ext cx="9793088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03445" y="3886200"/>
            <a:ext cx="9793088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 smtClean="0"/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8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625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iso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03445" y="1268760"/>
            <a:ext cx="10657184" cy="44644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6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103446" y="1268760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3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4" name="Rektangel 10"/>
          <p:cNvSpPr/>
          <p:nvPr userDrawn="1"/>
        </p:nvSpPr>
        <p:spPr>
          <a:xfrm>
            <a:off x="10574617" y="0"/>
            <a:ext cx="164728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 sz="1800">
              <a:solidFill>
                <a:srgbClr val="FFFFFF"/>
              </a:solidFill>
            </a:endParaRP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3" t="964" r="33343" b="-964"/>
          <a:stretch/>
        </p:blipFill>
        <p:spPr>
          <a:xfrm>
            <a:off x="10574618" y="2960948"/>
            <a:ext cx="1633980" cy="3735478"/>
          </a:xfrm>
          <a:prstGeom prst="rect">
            <a:avLst/>
          </a:prstGeom>
        </p:spPr>
      </p:pic>
      <p:sp>
        <p:nvSpPr>
          <p:cNvPr id="9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1103447" y="2084238"/>
            <a:ext cx="8832980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04003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elementillä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103446" y="1268760"/>
            <a:ext cx="8832981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30"/>
          <a:stretch/>
        </p:blipFill>
        <p:spPr>
          <a:xfrm>
            <a:off x="10032437" y="3983580"/>
            <a:ext cx="2159539" cy="2736000"/>
          </a:xfrm>
          <a:prstGeom prst="rect">
            <a:avLst/>
          </a:prstGeom>
        </p:spPr>
      </p:pic>
      <p:sp>
        <p:nvSpPr>
          <p:cNvPr id="10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8928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2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561824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1"/>
          </p:nvPr>
        </p:nvSpPr>
        <p:spPr>
          <a:xfrm>
            <a:off x="1103447" y="2084238"/>
            <a:ext cx="8832980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–"/>
              <a:defRPr sz="2200"/>
            </a:lvl2pPr>
            <a:lvl3pPr>
              <a:buClr>
                <a:schemeClr val="accent1"/>
              </a:buClr>
              <a:defRPr/>
            </a:lvl3pPr>
            <a:lvl4pPr marL="1600200" indent="-228600">
              <a:buFont typeface="Arial" panose="020B0604020202020204" pitchFamily="34" charset="0"/>
              <a:buChar char="–"/>
              <a:defRPr/>
            </a:lvl4pPr>
            <a:lvl5pPr>
              <a:buClr>
                <a:schemeClr val="accent1"/>
              </a:buClr>
              <a:defRPr/>
            </a:lvl5pPr>
            <a:lvl6pPr marL="2628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6pPr>
            <a:lvl7pPr>
              <a:buClr>
                <a:schemeClr val="accent1"/>
              </a:buClr>
              <a:defRPr/>
            </a:lvl7pPr>
            <a:lvl8pPr>
              <a:buClr>
                <a:schemeClr val="accent1"/>
              </a:buClr>
              <a:defRPr/>
            </a:lvl8pPr>
            <a:lvl9pPr>
              <a:buClr>
                <a:schemeClr val="accent1"/>
              </a:buClr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682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6"/>
          <p:cNvSpPr>
            <a:spLocks noGrp="1"/>
          </p:cNvSpPr>
          <p:nvPr userDrawn="1">
            <p:ph type="title" hasCustomPrompt="1"/>
          </p:nvPr>
        </p:nvSpPr>
        <p:spPr>
          <a:xfrm>
            <a:off x="1103445" y="1268760"/>
            <a:ext cx="7872875" cy="648072"/>
          </a:xfrm>
          <a:prstGeom prst="rect">
            <a:avLst/>
          </a:prstGeom>
        </p:spPr>
        <p:txBody>
          <a:bodyPr/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Lisää otsikko</a:t>
            </a:r>
            <a:endParaRPr lang="fi-FI" dirty="0"/>
          </a:p>
        </p:txBody>
      </p:sp>
      <p:sp>
        <p:nvSpPr>
          <p:cNvPr id="11" name="Platshållare för bild 2"/>
          <p:cNvSpPr>
            <a:spLocks noGrp="1"/>
          </p:cNvSpPr>
          <p:nvPr>
            <p:ph type="pic" idx="1"/>
          </p:nvPr>
        </p:nvSpPr>
        <p:spPr>
          <a:xfrm>
            <a:off x="9409045" y="0"/>
            <a:ext cx="273562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16"/>
          <p:cNvSpPr>
            <a:spLocks noGrp="1"/>
          </p:cNvSpPr>
          <p:nvPr>
            <p:ph type="body" sz="quarter" idx="10"/>
          </p:nvPr>
        </p:nvSpPr>
        <p:spPr>
          <a:xfrm>
            <a:off x="1103445" y="2084238"/>
            <a:ext cx="7872875" cy="393705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Wingdings" pitchFamily="2" charset="2"/>
              <a:buChar char="§"/>
              <a:defRPr sz="2200" baseline="0">
                <a:solidFill>
                  <a:schemeClr val="tx1"/>
                </a:solidFill>
              </a:defRPr>
            </a:lvl1pPr>
            <a:lvl2pPr>
              <a:buNone/>
              <a:defRPr sz="2200"/>
            </a:lvl2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103445" y="6357938"/>
            <a:ext cx="7872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334931" y="6357936"/>
            <a:ext cx="495372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3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431800" y="6021389"/>
            <a:ext cx="259291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fi-FI" sz="1800">
              <a:solidFill>
                <a:prstClr val="black"/>
              </a:solidFill>
            </a:endParaRP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9581124" y="6357937"/>
            <a:ext cx="10810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dirty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fi-FI">
              <a:solidFill>
                <a:prstClr val="black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>
          <a:xfrm>
            <a:off x="1007436" y="6357938"/>
            <a:ext cx="8477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Mäkynen Anne</a:t>
            </a:r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>
          <a:xfrm>
            <a:off x="238920" y="6357936"/>
            <a:ext cx="533400" cy="36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 smtClean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F70512E-3501-4C97-9457-F6C16E24E41E}" type="slidenum">
              <a:rPr lang="fi-FI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10" name="Kuva 9" descr="ELY_LB01_FiSvEn_3L_B3___RGB_tresprak.jp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104939" y="8620"/>
            <a:ext cx="6759147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8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50000"/>
        <a:buFont typeface="Wingdings" pitchFamily="2" charset="2"/>
        <a:buChar char="§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5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15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8835" y="2195272"/>
            <a:ext cx="8064896" cy="1584176"/>
          </a:xfrm>
        </p:spPr>
        <p:txBody>
          <a:bodyPr/>
          <a:lstStyle/>
          <a:p>
            <a:pPr algn="l"/>
            <a:r>
              <a:rPr lang="fi-FI" sz="2400" dirty="0" smtClean="0"/>
              <a:t>KOTOMA-malli </a:t>
            </a:r>
            <a:r>
              <a:rPr lang="fi-FI" sz="2400" dirty="0"/>
              <a:t>maatalouden vesiensuojelumenetelmien kohdennukseen ja VEMALA-kuormitusmalli vesienhoidon suunnittelun tueksi</a:t>
            </a: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1800" dirty="0" smtClean="0"/>
              <a:t>Ikaalisten neuvottelukunnan 2. kokous 21.3.2019</a:t>
            </a:r>
          </a:p>
          <a:p>
            <a:endParaRPr lang="fi-FI" sz="1800" dirty="0"/>
          </a:p>
          <a:p>
            <a:r>
              <a:rPr lang="fi-FI" sz="1800" dirty="0" smtClean="0"/>
              <a:t>Ämer Bilaletdin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864323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82" y="1091004"/>
            <a:ext cx="11259622" cy="5266932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7324436" y="286327"/>
            <a:ext cx="395492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i-FI" dirty="0" smtClean="0"/>
              <a:t>Ikaalisten reitin sähköinen mallikartta</a:t>
            </a:r>
          </a:p>
          <a:p>
            <a:r>
              <a:rPr lang="fi-FI" dirty="0"/>
              <a:t>https://ikaalistenreitti.com/</a:t>
            </a:r>
          </a:p>
        </p:txBody>
      </p:sp>
    </p:spTree>
    <p:extLst>
      <p:ext uri="{BB962C8B-B14F-4D97-AF65-F5344CB8AC3E}">
        <p14:creationId xmlns:p14="http://schemas.microsoft.com/office/powerpoint/2010/main" val="108575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2" y="1034473"/>
            <a:ext cx="10375962" cy="54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6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755" y="1012537"/>
            <a:ext cx="10699589" cy="552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0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625642" y="562445"/>
            <a:ext cx="10894653" cy="5786199"/>
          </a:xfrm>
          <a:prstGeom prst="rect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endParaRPr lang="fi-FI" sz="2400" b="1" dirty="0"/>
          </a:p>
          <a:p>
            <a:r>
              <a:rPr lang="fi-FI" sz="2400" b="1" dirty="0">
                <a:solidFill>
                  <a:srgbClr val="3399FF"/>
                </a:solidFill>
              </a:rPr>
              <a:t>Vesiensuojelun </a:t>
            </a:r>
            <a:r>
              <a:rPr lang="fi-FI" sz="2400" b="1" dirty="0" smtClean="0">
                <a:solidFill>
                  <a:srgbClr val="3399FF"/>
                </a:solidFill>
              </a:rPr>
              <a:t>tehostamisohjelma 2019-2021 (45 milj., 15 milj. budjetoitu)</a:t>
            </a:r>
            <a:endParaRPr lang="fi-FI" sz="2400" b="1" dirty="0">
              <a:solidFill>
                <a:srgbClr val="3399FF"/>
              </a:solidFill>
            </a:endParaRPr>
          </a:p>
          <a:p>
            <a:endParaRPr lang="fi-FI" dirty="0"/>
          </a:p>
          <a:p>
            <a:r>
              <a:rPr lang="fi-FI" dirty="0"/>
              <a:t>Vesiensuojelun tehostamisohjelman tavoitteena on saada vesien- ja merenhoidon hyvät opit käyttöön ja tehostaa Itämeren ja sisävesien </a:t>
            </a:r>
            <a:r>
              <a:rPr lang="fi-FI" dirty="0" smtClean="0"/>
              <a:t>suojelua (Kärkihankkeet 14 milj.) </a:t>
            </a:r>
            <a:r>
              <a:rPr lang="fi-FI" dirty="0"/>
              <a:t>Ohjelman teemoina </a:t>
            </a:r>
            <a:r>
              <a:rPr lang="fi-FI" dirty="0" smtClean="0"/>
              <a:t>ovat:</a:t>
            </a:r>
          </a:p>
          <a:p>
            <a:endParaRPr lang="fi-FI" dirty="0"/>
          </a:p>
          <a:p>
            <a:pPr>
              <a:spcBef>
                <a:spcPts val="1200"/>
              </a:spcBef>
            </a:pPr>
            <a:r>
              <a:rPr lang="fi-FI" dirty="0" smtClean="0"/>
              <a:t>• Maatalouden </a:t>
            </a:r>
            <a:r>
              <a:rPr lang="fi-FI" dirty="0"/>
              <a:t>ravinnekuormituksen vähentäminen innovatiivisilla </a:t>
            </a:r>
            <a:r>
              <a:rPr lang="fi-FI" dirty="0" smtClean="0"/>
              <a:t>menetelmillä (25 milj.)</a:t>
            </a:r>
            <a:endParaRPr lang="fi-FI" dirty="0"/>
          </a:p>
          <a:p>
            <a:pPr>
              <a:spcBef>
                <a:spcPts val="1200"/>
              </a:spcBef>
            </a:pPr>
            <a:r>
              <a:rPr lang="fi-FI" dirty="0" smtClean="0"/>
              <a:t>• Vesistökunnostushankkeet </a:t>
            </a:r>
            <a:r>
              <a:rPr lang="fi-FI" dirty="0"/>
              <a:t>sekä vesien- ja merenhoidon </a:t>
            </a:r>
            <a:r>
              <a:rPr lang="fi-FI" dirty="0" smtClean="0"/>
              <a:t>asiantuntijaverkostot (10 milj., nyt reilut 3 milj.)</a:t>
            </a:r>
            <a:endParaRPr lang="fi-FI" dirty="0"/>
          </a:p>
          <a:p>
            <a:pPr>
              <a:spcBef>
                <a:spcPts val="1200"/>
              </a:spcBef>
            </a:pPr>
            <a:r>
              <a:rPr lang="fi-FI" dirty="0" smtClean="0"/>
              <a:t>• Kestävä </a:t>
            </a:r>
            <a:r>
              <a:rPr lang="fi-FI" dirty="0"/>
              <a:t>kaupunkivesien hallinta ja käsittely sekä haitallisten aineiden vähentäminen </a:t>
            </a:r>
            <a:r>
              <a:rPr lang="fi-FI" dirty="0" smtClean="0"/>
              <a:t>vesistöissä (4 milj.)</a:t>
            </a:r>
            <a:endParaRPr lang="fi-FI" dirty="0"/>
          </a:p>
          <a:p>
            <a:pPr>
              <a:spcBef>
                <a:spcPts val="1200"/>
              </a:spcBef>
            </a:pPr>
            <a:r>
              <a:rPr lang="fi-FI" dirty="0" smtClean="0"/>
              <a:t>• Itämeren </a:t>
            </a:r>
            <a:r>
              <a:rPr lang="fi-FI" dirty="0"/>
              <a:t>hylkyihin liittyvien uhkien vähentäminen korkean riskin saneerauskohteissa</a:t>
            </a:r>
          </a:p>
          <a:p>
            <a:pPr>
              <a:spcBef>
                <a:spcPts val="1200"/>
              </a:spcBef>
            </a:pPr>
            <a:r>
              <a:rPr lang="fi-FI" dirty="0" smtClean="0"/>
              <a:t>• Itämeren </a:t>
            </a:r>
            <a:r>
              <a:rPr lang="fi-FI" dirty="0"/>
              <a:t>ja vesien tilan selvitykset ja </a:t>
            </a:r>
            <a:r>
              <a:rPr lang="fi-FI" dirty="0" smtClean="0"/>
              <a:t>tutkimus</a:t>
            </a:r>
          </a:p>
          <a:p>
            <a:pPr>
              <a:spcBef>
                <a:spcPts val="1200"/>
              </a:spcBef>
            </a:pPr>
            <a:r>
              <a:rPr lang="fi-FI" dirty="0" smtClean="0"/>
              <a:t>Kunnostus ja verkostot:  </a:t>
            </a:r>
            <a:r>
              <a:rPr lang="fi-FI" dirty="0"/>
              <a:t>Hakuaika</a:t>
            </a:r>
            <a:r>
              <a:rPr lang="fi-FI" dirty="0" smtClean="0"/>
              <a:t> 1.4 – 10.5.2019, ennen hakua ilmoitetaan nyt hyväksytyille kunnostusavustettaville tieto ja hylätyiltä kysytään haluavatko uuteen hakuun vanhalla hakemuksella, vanhat ehdot (esim. omarahoitus yleensä 50 %), huomioitava mahd. seurantavelvoite. Tiedote tulossa.</a:t>
            </a:r>
          </a:p>
          <a:p>
            <a:pPr>
              <a:spcBef>
                <a:spcPts val="1200"/>
              </a:spcBef>
            </a:pPr>
            <a:r>
              <a:rPr lang="fi-FI" dirty="0"/>
              <a:t>	</a:t>
            </a:r>
            <a:r>
              <a:rPr lang="fi-FI" dirty="0" smtClean="0"/>
              <a:t>- ”</a:t>
            </a:r>
            <a:r>
              <a:rPr lang="fi-FI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avustusta 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3,3 milj. euroa vesistöjen tilaa parantaviin kunnostushankkeisiin ja hankkeiden käytännön </a:t>
            </a:r>
            <a:r>
              <a:rPr lang="fi-FI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toteuttamista </a:t>
            </a:r>
            <a:r>
              <a:rPr lang="fi-FI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tukevien alueellisten ja paikallisten toimijoiden verkostojen </a:t>
            </a:r>
            <a:r>
              <a:rPr lang="fi-FI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tukemiseen”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4869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1283855" y="997528"/>
            <a:ext cx="9513454" cy="5134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8040">
              <a:spcAft>
                <a:spcPts val="0"/>
              </a:spcAft>
              <a:tabLst>
                <a:tab pos="-114300" algn="l"/>
              </a:tabLst>
            </a:pPr>
            <a:r>
              <a:rPr lang="fi-FI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Hankkeiden vaikuttavuuden arvioinnissa ja priorisoinnissa on eduksi, että: </a:t>
            </a:r>
            <a:endParaRPr lang="fi-FI" sz="2800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28040" algn="just">
              <a:spcAft>
                <a:spcPts val="0"/>
              </a:spcAft>
              <a:tabLst>
                <a:tab pos="-114300" algn="l"/>
              </a:tabLst>
            </a:pPr>
            <a:r>
              <a:rPr lang="fi-FI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235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Toimenpiteen tarve on tunnistettu vesien- ja merenhoidon toimenpideohjelmissa vuosille 2016-2021;</a:t>
            </a:r>
            <a:endParaRPr lang="fi-FI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235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Kohdevesistö on hyvää huonommassa tilassa tai tilaan säilymiseen kohdistuu riski;</a:t>
            </a:r>
            <a:endParaRPr lang="fi-FI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235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Hankkeen toteuttaminen voidaan käynnistää viivytyksettä, mikä tarkoittaa esimerkiksi tarvittavia suunnitelmia ja lupia sekä olemassa olevaa yhteistyöverkostoa ja paikallista sitoutumista;</a:t>
            </a:r>
            <a:endParaRPr lang="fi-FI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235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Toimenpiteillä saavutetaan merkittäviä sosiaalisia hyötyjä ja ne palvelevat mahdollisimman laajasti alueen asukkaita ja virkistyskäyttäjiä;</a:t>
            </a:r>
            <a:endParaRPr lang="fi-FI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235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Hankkeen muu rahoitus on varmistettu; </a:t>
            </a:r>
            <a:endParaRPr lang="fi-FI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235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Hankkeen tulokset ja kokemukset ovat hyödynnettävissä muissa kohteissa;</a:t>
            </a:r>
            <a:endParaRPr lang="fi-FI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235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Hanke hyödyntää tai jatkojalostaa kärkihankkeiden tuloksia, kokemuksia ja verkostoja;</a:t>
            </a:r>
            <a:endParaRPr lang="fi-FI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235"/>
              </a:spcAft>
              <a:buFont typeface="Symbol" panose="05050102010706020507" pitchFamily="18" charset="2"/>
              <a:buChar char=""/>
            </a:pPr>
            <a:r>
              <a:rPr lang="fi-FI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Hanke-esitys sisältää hankkeen vaikutusten seurantasuunnitelman.</a:t>
            </a:r>
            <a:endParaRPr lang="fi-FI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020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1042563" y="1052605"/>
            <a:ext cx="1093172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>
                <a:solidFill>
                  <a:srgbClr val="3399FF"/>
                </a:solidFill>
                <a:latin typeface="Calibri" panose="020F0502020204030204" pitchFamily="34" charset="0"/>
              </a:rPr>
              <a:t>Maatalouden vesiensuojelun innovatiiviset menetelmät</a:t>
            </a:r>
            <a:endParaRPr lang="fi-FI" sz="2800" dirty="0">
              <a:solidFill>
                <a:srgbClr val="3399FF"/>
              </a:solidFill>
              <a:latin typeface="Calibri" panose="020F0502020204030204" pitchFamily="34" charset="0"/>
            </a:endParaRPr>
          </a:p>
          <a:p>
            <a:endParaRPr lang="fi-FI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Kipsi 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(CaSO4) </a:t>
            </a:r>
            <a:endParaRPr lang="fi-FI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e</a:t>
            </a:r>
            <a:r>
              <a:rPr lang="fi-FI" dirty="0" smtClean="0">
                <a:solidFill>
                  <a:srgbClr val="000000"/>
                </a:solidFill>
                <a:latin typeface="Calibri" panose="020F0502020204030204" pitchFamily="34" charset="0"/>
              </a:rPr>
              <a:t>i voida käyttää Järvi-Suomessa sulfaatin vuoksi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fi-FI" dirty="0" smtClean="0">
                <a:solidFill>
                  <a:srgbClr val="000000"/>
                </a:solidFill>
                <a:latin typeface="Calibri" panose="020F0502020204030204" pitchFamily="34" charset="0"/>
              </a:rPr>
              <a:t>ehostamisohjelman 25 milj. 90 %  (alustava tieto) Saaristomeren valuma-alueelle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fi-FI" dirty="0" smtClean="0">
                <a:solidFill>
                  <a:srgbClr val="000000"/>
                </a:solidFill>
                <a:latin typeface="Calibri" panose="020F0502020204030204" pitchFamily="34" charset="0"/>
              </a:rPr>
              <a:t>aikuttavuus tavoitteena, vaikutusta ilmeisesti rannikkovesissä</a:t>
            </a:r>
          </a:p>
          <a:p>
            <a:endParaRPr lang="fi-FI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>
                <a:solidFill>
                  <a:srgbClr val="000000"/>
                </a:solidFill>
                <a:latin typeface="Calibri" panose="020F0502020204030204" pitchFamily="34" charset="0"/>
              </a:rPr>
              <a:t>Rakennekalkki 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(CaCO3) </a:t>
            </a:r>
            <a:endParaRPr lang="fi-FI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fi-FI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arantaa maan rakennetta, suuremmat sadot (+15 % Ruotsi)</a:t>
            </a:r>
            <a:endParaRPr lang="fi-FI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stabiloi 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maa-ainesta ja siihen sitoutunutta fosforia vähentäen näin niiden </a:t>
            </a:r>
            <a:r>
              <a:rPr lang="fi-FI" dirty="0" smtClean="0">
                <a:solidFill>
                  <a:srgbClr val="000000"/>
                </a:solidFill>
                <a:latin typeface="Calibri" panose="020F0502020204030204" pitchFamily="34" charset="0"/>
              </a:rPr>
              <a:t>huuhtoutumista (</a:t>
            </a:r>
            <a:r>
              <a:rPr lang="fi-FI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max</a:t>
            </a:r>
            <a:r>
              <a:rPr lang="fi-FI" dirty="0" smtClean="0">
                <a:solidFill>
                  <a:srgbClr val="000000"/>
                </a:solidFill>
                <a:latin typeface="Calibri" panose="020F0502020204030204" pitchFamily="34" charset="0"/>
              </a:rPr>
              <a:t> 50 % Ruotsi)</a:t>
            </a:r>
            <a:endParaRPr lang="fi-FI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000000"/>
                </a:solidFill>
                <a:latin typeface="Calibri" panose="020F0502020204030204" pitchFamily="34" charset="0"/>
              </a:rPr>
              <a:t>savespitoisille 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pelloille, joilla myös kalkituksesta on hyötyä.</a:t>
            </a:r>
          </a:p>
          <a:p>
            <a:endParaRPr lang="fi-FI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Kuitulietteet </a:t>
            </a:r>
            <a:endParaRPr lang="fi-FI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metsäteollisuuden sivutuotteita, vähäravinteisia</a:t>
            </a:r>
            <a:endParaRPr lang="fi-FI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maahan 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tulee paljon hiiltä, joka aktivoi mikrobitoimintaa ja maan rakenne </a:t>
            </a:r>
            <a:r>
              <a:rPr lang="fi-FI" dirty="0" smtClean="0">
                <a:solidFill>
                  <a:srgbClr val="000000"/>
                </a:solidFill>
                <a:latin typeface="Calibri" panose="020F0502020204030204" pitchFamily="34" charset="0"/>
              </a:rPr>
              <a:t>paranee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Fosforin huuhtoutuminen vähenee, </a:t>
            </a:r>
            <a:r>
              <a:rPr lang="fi-FI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max</a:t>
            </a:r>
            <a:r>
              <a:rPr lang="fi-FI" dirty="0" smtClean="0">
                <a:solidFill>
                  <a:srgbClr val="000000"/>
                </a:solidFill>
                <a:latin typeface="Calibri" panose="020F0502020204030204" pitchFamily="34" charset="0"/>
              </a:rPr>
              <a:t> 50 % Ruotsi</a:t>
            </a:r>
            <a:endParaRPr lang="fi-FI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pelloille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, joilla orgaanisen aineksen pitoisuus on alle 10 %. </a:t>
            </a:r>
          </a:p>
          <a:p>
            <a:endParaRPr lang="fi-FI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>
                <a:solidFill>
                  <a:srgbClr val="FF0000"/>
                </a:solidFill>
                <a:latin typeface="Calibri" panose="020F0502020204030204" pitchFamily="34" charset="0"/>
              </a:rPr>
              <a:t>Loppukeväällä? 2019 haku aukeaa ja viljelijöillä mahdollisuus lähteä kokeiluhankkeeseen, omarahoitus auki!</a:t>
            </a:r>
            <a:endParaRPr lang="fi-FI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fi-FI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i-FI" sz="1000" b="1" dirty="0">
                <a:latin typeface="Calibri" panose="020F0502020204030204" pitchFamily="34" charset="0"/>
              </a:rPr>
              <a:t>6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8140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1158243" y="1071156"/>
            <a:ext cx="1028482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Ajankohtaisia PIR-</a:t>
            </a:r>
            <a:r>
              <a:rPr lang="fi-FI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ELYn</a:t>
            </a:r>
            <a:r>
              <a:rPr lang="fi-FI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hankkeita: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fi-FI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i-FI" dirty="0" smtClean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Ikaalisten 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reitin vesienhoidon </a:t>
            </a:r>
            <a:r>
              <a:rPr lang="fi-FI" dirty="0" smtClean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neuvottelukunta ja toimintaohjelman laatiminen</a:t>
            </a:r>
            <a:endParaRPr lang="fi-FI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i-FI" dirty="0" err="1" smtClean="0"/>
              <a:t>Kauvatsanjoen</a:t>
            </a:r>
            <a:r>
              <a:rPr lang="fi-FI" dirty="0" smtClean="0"/>
              <a:t> kuormitusselvitys ja kunnostussuunnitelma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i-FI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Kauvatsanjoen</a:t>
            </a:r>
            <a:r>
              <a:rPr lang="fi-FI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reitin vesitaloudellinen kehittäminen </a:t>
            </a:r>
            <a:r>
              <a:rPr lang="fi-FI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</a:p>
          <a:p>
            <a:pPr>
              <a:lnSpc>
                <a:spcPct val="150000"/>
              </a:lnSpc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fi-FI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Kiikoisjärven</a:t>
            </a:r>
            <a:r>
              <a:rPr lang="fi-FI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 Mouhijärven säännöstelyn </a:t>
            </a:r>
            <a:r>
              <a:rPr lang="fi-FI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vaihtoehtotarkastelu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i-FI" dirty="0" smtClean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 Pirkanmaan raakkujoet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i-FI" dirty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fi-FI" dirty="0" smtClean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fi-FI" dirty="0" err="1" smtClean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Freshabit</a:t>
            </a:r>
            <a:r>
              <a:rPr lang="fi-FI" dirty="0" smtClean="0">
                <a:solidFill>
                  <a:srgbClr val="00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-Life Pirkanmaa, Vanajavesikeskus</a:t>
            </a:r>
          </a:p>
          <a:p>
            <a:pPr>
              <a:lnSpc>
                <a:spcPct val="150000"/>
              </a:lnSpc>
            </a:pPr>
            <a:endParaRPr lang="fi-FI" sz="1600" b="1" dirty="0" smtClean="0"/>
          </a:p>
          <a:p>
            <a:pPr lvl="0"/>
            <a:r>
              <a:rPr lang="fi-FI" b="1" dirty="0">
                <a:solidFill>
                  <a:srgbClr val="000000"/>
                </a:solidFill>
                <a:latin typeface="Calibri" panose="020F0502020204030204" pitchFamily="34" charset="0"/>
              </a:rPr>
              <a:t>MTK:lta tulossa kiertotalousmarkkinapaikan pilotti Pirkanmaalle.</a:t>
            </a:r>
            <a:r>
              <a:rPr lang="fi-FI" b="1" dirty="0">
                <a:solidFill>
                  <a:prstClr val="black"/>
                </a:solidFill>
              </a:rPr>
              <a:t> </a:t>
            </a:r>
            <a:r>
              <a:rPr lang="fi-FI" b="1" dirty="0">
                <a:solidFill>
                  <a:srgbClr val="000000"/>
                </a:solidFill>
                <a:latin typeface="Calibri" panose="020F0502020204030204" pitchFamily="34" charset="0"/>
              </a:rPr>
              <a:t>Hankkeessa suunnitellaan ja </a:t>
            </a:r>
            <a:r>
              <a:rPr lang="fi-FI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perustetaan luultavasti </a:t>
            </a:r>
            <a:r>
              <a:rPr lang="fi-FI" b="1" dirty="0">
                <a:solidFill>
                  <a:srgbClr val="000000"/>
                </a:solidFill>
                <a:latin typeface="Calibri" panose="020F0502020204030204" pitchFamily="34" charset="0"/>
              </a:rPr>
              <a:t>maailman ensimmäinen maatalousperusteisten kiertotalousmateriaalien internetmarkkinapaikka, </a:t>
            </a:r>
            <a:r>
              <a:rPr lang="fi-FI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kiertoasuomesta.fi</a:t>
            </a:r>
            <a:r>
              <a:rPr lang="fi-FI" b="1" dirty="0">
                <a:solidFill>
                  <a:srgbClr val="000000"/>
                </a:solidFill>
                <a:latin typeface="Calibri" panose="020F0502020204030204" pitchFamily="34" charset="0"/>
              </a:rPr>
              <a:t>. Sen avulla viljelijä pystyy tuomaan markkinoille maatalousbiomassaa esimerkiksi nurmi- </a:t>
            </a:r>
            <a:r>
              <a:rPr lang="fi-FI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ja </a:t>
            </a:r>
            <a:r>
              <a:rPr lang="fi-FI" b="1" dirty="0">
                <a:solidFill>
                  <a:srgbClr val="000000"/>
                </a:solidFill>
                <a:latin typeface="Calibri" panose="020F0502020204030204" pitchFamily="34" charset="0"/>
              </a:rPr>
              <a:t>olkibiomassaa sekä eläinten lantaa. Samalla potentiaaliset ostajat löytävät tarvitsemaansa raaka-ainetta.</a:t>
            </a:r>
            <a:r>
              <a:rPr lang="fi-FI" b="1" dirty="0">
                <a:solidFill>
                  <a:prstClr val="black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fi-FI" sz="2400" dirty="0" smtClean="0"/>
          </a:p>
          <a:p>
            <a:pPr>
              <a:lnSpc>
                <a:spcPct val="150000"/>
              </a:lnSpc>
            </a:pPr>
            <a:endParaRPr lang="fi-FI" sz="2400" dirty="0"/>
          </a:p>
          <a:p>
            <a:pPr>
              <a:lnSpc>
                <a:spcPct val="150000"/>
              </a:lnSpc>
            </a:pPr>
            <a:endParaRPr lang="fi-FI" sz="2400" dirty="0" smtClean="0"/>
          </a:p>
        </p:txBody>
      </p:sp>
    </p:spTree>
    <p:extLst>
      <p:ext uri="{BB962C8B-B14F-4D97-AF65-F5344CB8AC3E}">
        <p14:creationId xmlns:p14="http://schemas.microsoft.com/office/powerpoint/2010/main" val="367069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896755" y="1081564"/>
            <a:ext cx="10206674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rgbClr val="3399FF"/>
                </a:solidFill>
                <a:latin typeface="Arial" panose="020B0604020202020204" pitchFamily="34" charset="0"/>
              </a:rPr>
              <a:t>Vesienhoidon 3. kauden aikataulu, </a:t>
            </a:r>
            <a:r>
              <a:rPr lang="fi-FI" sz="2400" b="1" dirty="0" smtClean="0">
                <a:solidFill>
                  <a:srgbClr val="3399FF"/>
                </a:solidFill>
                <a:latin typeface="Arial" panose="020B0604020202020204" pitchFamily="34" charset="0"/>
              </a:rPr>
              <a:t>2019</a:t>
            </a:r>
          </a:p>
          <a:p>
            <a:endParaRPr lang="fi-FI" sz="3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/>
            <a:r>
              <a:rPr lang="fi-FI" sz="2000" dirty="0">
                <a:solidFill>
                  <a:srgbClr val="FED178"/>
                </a:solidFill>
                <a:latin typeface="Wingdings" panose="05000000000000000000" pitchFamily="2" charset="2"/>
              </a:rPr>
              <a:t>§ 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</a:rPr>
              <a:t>Vesienhoidon ja merenhoidon toimenpideohjelman 2022-2027</a:t>
            </a:r>
          </a:p>
          <a:p>
            <a:pPr lvl="0"/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</a:rPr>
              <a:t>      valmistelu, alkaa keväällä 2019, viimeistely 2021</a:t>
            </a:r>
          </a:p>
          <a:p>
            <a:endParaRPr lang="fi-FI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2000" dirty="0">
                <a:solidFill>
                  <a:srgbClr val="FED178"/>
                </a:solidFill>
                <a:latin typeface="Wingdings" panose="05000000000000000000" pitchFamily="2" charset="2"/>
              </a:rPr>
              <a:t>§ 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</a:rPr>
              <a:t>Pinta- ja pohjavesien luokittelu 5/2019 </a:t>
            </a:r>
            <a:r>
              <a:rPr lang="fi-F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mennessä</a:t>
            </a:r>
          </a:p>
          <a:p>
            <a:endParaRPr lang="fi-FI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i-FI" sz="2000" dirty="0">
                <a:solidFill>
                  <a:srgbClr val="FED178"/>
                </a:solidFill>
                <a:latin typeface="Wingdings" panose="05000000000000000000" pitchFamily="2" charset="2"/>
              </a:rPr>
              <a:t>§ </a:t>
            </a:r>
            <a:r>
              <a:rPr lang="fi-FI" sz="2000" dirty="0">
                <a:solidFill>
                  <a:srgbClr val="000000"/>
                </a:solidFill>
                <a:latin typeface="Arial" panose="020B0604020202020204" pitchFamily="34" charset="0"/>
              </a:rPr>
              <a:t>Ihmistoiminnan ja merkittävien paineiden arviointi </a:t>
            </a:r>
            <a:r>
              <a:rPr lang="fi-FI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12/2019 mennessä</a:t>
            </a:r>
          </a:p>
          <a:p>
            <a:endParaRPr lang="fi-FI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Clr>
                <a:schemeClr val="accent6"/>
              </a:buClr>
            </a:pPr>
            <a:r>
              <a:rPr lang="fi-FI" sz="2000" dirty="0" smtClean="0">
                <a:solidFill>
                  <a:srgbClr val="FED178"/>
                </a:solidFill>
                <a:latin typeface="Wingdings" panose="05000000000000000000" pitchFamily="2" charset="2"/>
              </a:rPr>
              <a:t>§ </a:t>
            </a:r>
            <a:r>
              <a:rPr lang="fi-FI" sz="2000" dirty="0"/>
              <a:t>T</a:t>
            </a:r>
            <a:r>
              <a:rPr lang="fi-FI" sz="2000" dirty="0" smtClean="0"/>
              <a:t>oimenpiteiden suunnittelu alkaa syksyllä 2019, maataloudessa KOTOMA-työkalu</a:t>
            </a:r>
          </a:p>
          <a:p>
            <a:pPr>
              <a:buClr>
                <a:schemeClr val="accent6"/>
              </a:buClr>
            </a:pPr>
            <a:endParaRPr lang="fi-FI" sz="2000" dirty="0"/>
          </a:p>
          <a:p>
            <a:pPr lvl="0">
              <a:buClr>
                <a:srgbClr val="FDD078"/>
              </a:buClr>
            </a:pPr>
            <a:r>
              <a:rPr lang="fi-FI" sz="2000" dirty="0">
                <a:solidFill>
                  <a:srgbClr val="FED178"/>
                </a:solidFill>
                <a:latin typeface="Wingdings" panose="05000000000000000000" pitchFamily="2" charset="2"/>
              </a:rPr>
              <a:t>§ </a:t>
            </a:r>
            <a:r>
              <a:rPr lang="fi-FI" sz="2000" dirty="0">
                <a:solidFill>
                  <a:prstClr val="black"/>
                </a:solidFill>
              </a:rPr>
              <a:t>Kuormituksien ja vesistövaikutusten arviointiin uusia </a:t>
            </a:r>
            <a:r>
              <a:rPr lang="fi-FI" sz="2000" dirty="0" smtClean="0">
                <a:solidFill>
                  <a:prstClr val="black"/>
                </a:solidFill>
              </a:rPr>
              <a:t>mallinnustyökaluja, </a:t>
            </a:r>
            <a:r>
              <a:rPr lang="fi-FI" sz="2000" dirty="0" err="1" smtClean="0">
                <a:solidFill>
                  <a:prstClr val="black"/>
                </a:solidFill>
              </a:rPr>
              <a:t>konkretiaa</a:t>
            </a:r>
            <a:endParaRPr lang="fi-FI" sz="2000" dirty="0">
              <a:solidFill>
                <a:prstClr val="black"/>
              </a:solidFill>
            </a:endParaRPr>
          </a:p>
          <a:p>
            <a:pPr>
              <a:buClr>
                <a:schemeClr val="accent6"/>
              </a:buClr>
            </a:pPr>
            <a:endParaRPr lang="fi-FI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Clr>
                <a:schemeClr val="accent6"/>
              </a:buClr>
            </a:pPr>
            <a:r>
              <a:rPr lang="fi-FI" sz="2000" dirty="0" smtClean="0">
                <a:solidFill>
                  <a:srgbClr val="FED178"/>
                </a:solidFill>
                <a:latin typeface="Wingdings" panose="05000000000000000000" pitchFamily="2" charset="2"/>
              </a:rPr>
              <a:t>§ </a:t>
            </a:r>
            <a:r>
              <a:rPr lang="fi-FI" sz="2000" dirty="0" smtClean="0"/>
              <a:t>Maatalouden ympäristökorvauskauden 2021-&gt;  tuet vielä auki, iso merkitys</a:t>
            </a:r>
            <a:endParaRPr lang="fi-FI" sz="2000" dirty="0">
              <a:latin typeface="Arial" panose="020B0604020202020204" pitchFamily="34" charset="0"/>
            </a:endParaRPr>
          </a:p>
          <a:p>
            <a:pPr>
              <a:buClr>
                <a:schemeClr val="accent6"/>
              </a:buClr>
            </a:pPr>
            <a:endParaRPr lang="fi-FI" sz="20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Clr>
                <a:schemeClr val="accent6"/>
              </a:buClr>
            </a:pPr>
            <a:endParaRPr lang="fi-FI" sz="2000" dirty="0" smtClean="0">
              <a:latin typeface="Arial" panose="020B0604020202020204" pitchFamily="34" charset="0"/>
            </a:endParaRPr>
          </a:p>
          <a:p>
            <a:pPr>
              <a:buClr>
                <a:schemeClr val="accent6"/>
              </a:buClr>
            </a:pPr>
            <a:r>
              <a:rPr lang="fi-FI" sz="2000" dirty="0" smtClean="0">
                <a:solidFill>
                  <a:srgbClr val="FED178"/>
                </a:solidFill>
              </a:rPr>
              <a:t> </a:t>
            </a:r>
          </a:p>
          <a:p>
            <a:pPr>
              <a:buClr>
                <a:schemeClr val="accent6"/>
              </a:buClr>
            </a:pPr>
            <a:endParaRPr lang="fi-FI" sz="2000" dirty="0" smtClean="0"/>
          </a:p>
          <a:p>
            <a:pPr>
              <a:buClr>
                <a:schemeClr val="accent6"/>
              </a:buClr>
            </a:pPr>
            <a:endParaRPr lang="fi-FI" sz="2000" dirty="0">
              <a:solidFill>
                <a:srgbClr val="000000"/>
              </a:solidFill>
            </a:endParaRPr>
          </a:p>
          <a:p>
            <a:endParaRPr lang="fi-FI" sz="2000" dirty="0" smtClean="0">
              <a:solidFill>
                <a:srgbClr val="0000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055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896755" y="1182254"/>
            <a:ext cx="10390909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i-FI" sz="2000" dirty="0" smtClean="0"/>
              <a:t>Käytettävät toimenpiteet tulevat tarkentumaan v. 2019 aikana, esim. maatalous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i-FI" sz="2000" dirty="0" smtClean="0"/>
              <a:t>Toimenpiteet ovat periaatteessa valmiina v. 2020 juhannuksena</a:t>
            </a:r>
          </a:p>
          <a:p>
            <a:pPr>
              <a:spcBef>
                <a:spcPts val="1800"/>
              </a:spcBef>
            </a:pPr>
            <a:endParaRPr lang="fi-FI" sz="2000" dirty="0" smtClean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2000" dirty="0" smtClean="0"/>
              <a:t>Pääsektorit ennallaan: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2000" dirty="0" smtClean="0"/>
              <a:t>Maatalous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2000" dirty="0" smtClean="0"/>
              <a:t>Metsätalous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2000" dirty="0" smtClean="0"/>
              <a:t>Turvetuotanto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2000" dirty="0" smtClean="0"/>
              <a:t>Kunnostukset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2000" dirty="0" smtClean="0"/>
              <a:t>Haja-asutus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2000" dirty="0" smtClean="0"/>
              <a:t>Yhdyskunnat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fi-FI" sz="2000" dirty="0" smtClean="0"/>
              <a:t>Pohjavedet</a:t>
            </a:r>
          </a:p>
          <a:p>
            <a:pPr lvl="1">
              <a:spcBef>
                <a:spcPts val="120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833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945286" y="2906149"/>
            <a:ext cx="9941303" cy="303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779346"/>
              </a:buClr>
              <a:buSzPct val="150000"/>
              <a:buFont typeface="Wingdings" pitchFamily="2" charset="2"/>
              <a:buChar char="§"/>
            </a:pPr>
            <a:r>
              <a:rPr lang="fi-FI" sz="1650" kern="0" dirty="0">
                <a:solidFill>
                  <a:prstClr val="black"/>
                </a:solidFill>
              </a:rPr>
              <a:t>Vesiensuojelutoimenpiteiden kohdentaminen ei ole onnistunut kuluvalla tukikaudella optimaalisella tavalla.</a:t>
            </a:r>
          </a:p>
          <a:p>
            <a:pPr marL="600075" lvl="1" indent="-257175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</a:pPr>
            <a:r>
              <a:rPr lang="fi-FI" sz="1650" kern="0" dirty="0">
                <a:solidFill>
                  <a:prstClr val="black"/>
                </a:solidFill>
              </a:rPr>
              <a:t>30% suojavyöhykkeistä osuu RUSLE- mallin osoittamalle eroosioalueille</a:t>
            </a:r>
          </a:p>
          <a:p>
            <a:pPr marL="342900" lvl="1" fontAlgn="base">
              <a:spcBef>
                <a:spcPct val="20000"/>
              </a:spcBef>
              <a:spcAft>
                <a:spcPct val="0"/>
              </a:spcAft>
            </a:pPr>
            <a:endParaRPr lang="fi-FI" sz="1650" kern="0" dirty="0">
              <a:solidFill>
                <a:prstClr val="black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779346"/>
              </a:buClr>
              <a:buSzPct val="150000"/>
              <a:buFont typeface="Wingdings" pitchFamily="2" charset="2"/>
              <a:buChar char="§"/>
            </a:pPr>
            <a:r>
              <a:rPr lang="fi-FI" sz="1650" kern="0" dirty="0">
                <a:solidFill>
                  <a:prstClr val="black"/>
                </a:solidFill>
              </a:rPr>
              <a:t>KOTOMA- hankkeen tavoitteena on tuottaa vesiensuojelutoimenpiteiden kohdentamisen toimintamalli</a:t>
            </a:r>
          </a:p>
          <a:p>
            <a:pPr marL="6286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Tx/>
              <a:buChar char="-"/>
            </a:pPr>
            <a:r>
              <a:rPr lang="fi-FI" sz="1650" kern="0" dirty="0" smtClean="0">
                <a:solidFill>
                  <a:prstClr val="black"/>
                </a:solidFill>
              </a:rPr>
              <a:t>Paikkatiedon </a:t>
            </a:r>
            <a:r>
              <a:rPr lang="fi-FI" sz="1650" kern="0" dirty="0">
                <a:solidFill>
                  <a:prstClr val="black"/>
                </a:solidFill>
              </a:rPr>
              <a:t>avulla viedä toimenpiteet sinne missä niistä on suurin hyöty</a:t>
            </a:r>
            <a:r>
              <a:rPr lang="fi-FI" sz="1650" kern="0" dirty="0" smtClean="0">
                <a:solidFill>
                  <a:prstClr val="black"/>
                </a:solidFill>
              </a:rPr>
              <a:t>.</a:t>
            </a:r>
          </a:p>
          <a:p>
            <a:pPr marL="628650" lvl="1" indent="-285750" fontAlgn="base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Tx/>
              <a:buChar char="-"/>
            </a:pPr>
            <a:endParaRPr lang="fi-FI" sz="1650" kern="0" dirty="0">
              <a:solidFill>
                <a:prstClr val="black"/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779346"/>
              </a:buClr>
              <a:buSzPct val="150000"/>
              <a:buFont typeface="Wingdings" pitchFamily="2" charset="2"/>
              <a:buChar char="§"/>
            </a:pPr>
            <a:r>
              <a:rPr lang="fi-FI" sz="1650" kern="0" dirty="0" err="1" smtClean="0">
                <a:solidFill>
                  <a:prstClr val="black"/>
                </a:solidFill>
              </a:rPr>
              <a:t>RUSLEn</a:t>
            </a:r>
            <a:r>
              <a:rPr lang="fi-FI" sz="1650" kern="0" dirty="0" smtClean="0">
                <a:solidFill>
                  <a:prstClr val="black"/>
                </a:solidFill>
              </a:rPr>
              <a:t> ja </a:t>
            </a:r>
            <a:r>
              <a:rPr lang="fi-FI" sz="1650" kern="0" dirty="0" err="1" smtClean="0">
                <a:solidFill>
                  <a:prstClr val="black"/>
                </a:solidFill>
              </a:rPr>
              <a:t>KOTOMAn</a:t>
            </a:r>
            <a:r>
              <a:rPr lang="fi-FI" sz="1650" kern="0" dirty="0" smtClean="0">
                <a:solidFill>
                  <a:prstClr val="black"/>
                </a:solidFill>
              </a:rPr>
              <a:t> data </a:t>
            </a:r>
            <a:r>
              <a:rPr lang="fi-FI" sz="1650" kern="0" dirty="0" err="1" smtClean="0">
                <a:solidFill>
                  <a:prstClr val="black"/>
                </a:solidFill>
              </a:rPr>
              <a:t>Mavin</a:t>
            </a:r>
            <a:r>
              <a:rPr lang="fi-FI" sz="1650" kern="0" dirty="0">
                <a:solidFill>
                  <a:prstClr val="black"/>
                </a:solidFill>
              </a:rPr>
              <a:t> </a:t>
            </a:r>
            <a:r>
              <a:rPr lang="fi-FI" sz="1650" kern="0" dirty="0" smtClean="0">
                <a:solidFill>
                  <a:prstClr val="black"/>
                </a:solidFill>
              </a:rPr>
              <a:t>aineistosta ja yleisistä rekistereistä</a:t>
            </a:r>
          </a:p>
          <a:p>
            <a:pPr indent="-114300" fontAlgn="base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</a:pPr>
            <a:endParaRPr lang="fi-FI" sz="1650" kern="0" dirty="0" smtClean="0">
              <a:solidFill>
                <a:prstClr val="black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</a:pPr>
            <a:endParaRPr lang="fi-FI" sz="1650" kern="0" dirty="0">
              <a:solidFill>
                <a:prstClr val="black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1034473" y="2032000"/>
            <a:ext cx="4881465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250" kern="0" dirty="0" smtClean="0">
                <a:solidFill>
                  <a:prstClr val="black"/>
                </a:solidFill>
                <a:ea typeface="+mj-ea"/>
                <a:cs typeface="+mj-cs"/>
              </a:rPr>
              <a:t>KOTOMA-hankkeen </a:t>
            </a:r>
            <a:r>
              <a:rPr lang="fi-FI" sz="2250" kern="0" dirty="0">
                <a:solidFill>
                  <a:prstClr val="black"/>
                </a:solidFill>
                <a:ea typeface="+mj-ea"/>
                <a:cs typeface="+mj-cs"/>
              </a:rPr>
              <a:t>tausta ja tavoite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125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737" y="1422976"/>
            <a:ext cx="7086984" cy="441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93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44" y="1691680"/>
            <a:ext cx="10227648" cy="4330430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7075054" y="524857"/>
            <a:ext cx="29706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 smtClean="0"/>
              <a:t>Kriteerit 	- ei alle 5 m vesistöstä</a:t>
            </a:r>
          </a:p>
          <a:p>
            <a:r>
              <a:rPr lang="fi-FI" sz="1200" dirty="0"/>
              <a:t>	</a:t>
            </a:r>
            <a:r>
              <a:rPr lang="fi-FI" sz="1200" dirty="0" smtClean="0"/>
              <a:t>- ei </a:t>
            </a:r>
            <a:r>
              <a:rPr lang="fi-FI" sz="1200" dirty="0" err="1" smtClean="0"/>
              <a:t>pohajvesialueille</a:t>
            </a:r>
            <a:endParaRPr lang="fi-FI" sz="1200" dirty="0" smtClean="0"/>
          </a:p>
          <a:p>
            <a:r>
              <a:rPr lang="fi-FI" sz="1200" dirty="0"/>
              <a:t>	</a:t>
            </a:r>
            <a:r>
              <a:rPr lang="fi-FI" sz="1200" dirty="0" smtClean="0"/>
              <a:t>- ei keskikaltevuus yli 7 %</a:t>
            </a:r>
          </a:p>
          <a:p>
            <a:r>
              <a:rPr lang="fi-FI" sz="1200" dirty="0"/>
              <a:t>	</a:t>
            </a:r>
            <a:r>
              <a:rPr lang="fi-FI" sz="1200" dirty="0" smtClean="0"/>
              <a:t>- ei eroosioherkälle alueelle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53467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F70512E-3501-4C97-9457-F6C16E24E41E}" type="slidenum">
              <a:rPr lang="fi-FI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fi-FI" dirty="0">
              <a:solidFill>
                <a:prstClr val="black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2019140"/>
            <a:ext cx="6788150" cy="4281647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>
            <a:off x="1616363" y="1006764"/>
            <a:ext cx="5750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Rakennekalkki: kriteerit: 	- savespitoisuus</a:t>
            </a:r>
          </a:p>
          <a:p>
            <a:r>
              <a:rPr lang="fi-FI" dirty="0"/>
              <a:t>	</a:t>
            </a:r>
            <a:r>
              <a:rPr lang="fi-FI" dirty="0" smtClean="0"/>
              <a:t>		- etäisyys vesistöstä yli 5 m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364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70512E-3501-4C97-9457-F6C16E24E41E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1811910" y="1005444"/>
            <a:ext cx="74719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93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Parannuksia </a:t>
            </a:r>
            <a:r>
              <a:rPr kumimoji="0" lang="fi-FI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93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Vemalaan</a:t>
            </a:r>
            <a:r>
              <a:rPr kumimoji="0" lang="fi-FI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7934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v. 2018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(Ympäristöhallinnon kuormitus- ja vedenlaatumalli)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Metsätalouden kuorma alueellisesti ja määrällisesti tarkemmin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i-F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Hakkuut			paikkatiedot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Lannoitus			maakunnallinen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Kunnostusojitus		maakunnallinen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Vanhat ojitetut suot (Suovesihanke)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Haja-asutus tarkemmin (rakennus- ja huoneistorekisteri)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Pistekuormitustiedot</a:t>
            </a:r>
            <a:r>
              <a:rPr kumimoji="0" lang="fi-FI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fi-FI" dirty="0">
                <a:solidFill>
                  <a:prstClr val="black"/>
                </a:solidFill>
              </a:rPr>
              <a:t>paikkatietona (VAHTI 2017, ei vielä YLVA) </a:t>
            </a:r>
            <a:endParaRPr kumimoji="0" lang="fi-FI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Uomaversio, 4-jakovaiheen alueet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i-FI" dirty="0">
              <a:solidFill>
                <a:prstClr val="black"/>
              </a:solidFill>
              <a:latin typeface="Arial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i-FI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Mahdollisesti v. 2019</a:t>
            </a:r>
            <a:endParaRPr lang="fi-FI" sz="2400" b="1" dirty="0">
              <a:solidFill>
                <a:schemeClr val="accent2">
                  <a:lumMod val="75000"/>
                </a:schemeClr>
              </a:solidFill>
              <a:latin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 smtClean="0">
                <a:latin typeface="Arial"/>
              </a:rPr>
              <a:t>TOC (orgaaninen kokonaishiili) lisää simulointiin, vesienhoidon toimenpideskenaarioita</a:t>
            </a:r>
            <a:endParaRPr kumimoji="0" lang="fi-FI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4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70512E-3501-4C97-9457-F6C16E24E41E}" type="slidenum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1243213" y="767937"/>
            <a:ext cx="925853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1" i="0" u="none" strike="noStrike" kern="1200" cap="none" spc="0" normalizeH="0" baseline="0" noProof="0" dirty="0" smtClean="0">
              <a:ln>
                <a:noFill/>
              </a:ln>
              <a:solidFill>
                <a:srgbClr val="003883">
                  <a:lumMod val="40000"/>
                  <a:lumOff val="6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7934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sVemala</a:t>
            </a:r>
            <a:endParaRPr kumimoji="0" lang="fi-FI" sz="2400" b="1" i="0" u="none" strike="noStrike" kern="1200" cap="none" spc="0" normalizeH="0" baseline="0" noProof="0" dirty="0">
              <a:ln>
                <a:noFill/>
              </a:ln>
              <a:solidFill>
                <a:srgbClr val="77934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Simulointi VEMALA</a:t>
            </a:r>
            <a:r>
              <a:rPr lang="fi-FI" sz="2000" dirty="0" smtClean="0">
                <a:solidFill>
                  <a:prstClr val="black"/>
                </a:solidFill>
                <a:latin typeface="Arial" panose="020B0604020202020204" pitchFamily="34" charset="0"/>
              </a:rPr>
              <a:t>, ympäristöhallinnon laatu- ja kuormitusmallin osa</a:t>
            </a: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Excel työkalu, joka perustuu </a:t>
            </a:r>
            <a:r>
              <a:rPr kumimoji="0" lang="fi-FI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VEMALAn</a:t>
            </a: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hetkelliseen laskentaan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80000"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Ravinnekuormituslaskennassa voidaan muuttaa kuormitustietoja ja nähdään vaikutus pitoisuuksiin alapuolisessa vesistössä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80000"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kumimoji="0" lang="fi-FI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Tällä hetkellä vielä vähän hyödynnetty vaikutusarvioinnissa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i-FI" sz="1600" dirty="0" smtClean="0">
                <a:solidFill>
                  <a:prstClr val="black"/>
                </a:solidFill>
                <a:latin typeface="Arial" panose="020B0604020202020204" pitchFamily="34" charset="0"/>
              </a:rPr>
              <a:t>Tullaan käyttämään laajasti vesienhoidossa, myös </a:t>
            </a:r>
            <a:r>
              <a:rPr lang="fi-FI" sz="1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YVAt</a:t>
            </a:r>
            <a:r>
              <a:rPr lang="fi-FI" sz="1600" dirty="0" smtClean="0">
                <a:solidFill>
                  <a:prstClr val="black"/>
                </a:solidFill>
                <a:latin typeface="Arial" panose="020B0604020202020204" pitchFamily="34" charset="0"/>
              </a:rPr>
              <a:t>, lausunnot, </a:t>
            </a:r>
            <a:r>
              <a:rPr lang="fi-FI" sz="1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luvitus</a:t>
            </a:r>
            <a:endParaRPr lang="fi-FI" sz="1600" dirty="0" smtClean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kumimoji="0" lang="fi-FI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2"/>
            <a:endParaRPr lang="fi-FI" sz="1600" noProof="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r>
              <a:rPr lang="fi-FI" sz="2000" b="1" noProof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Lisäksi käytössä myös </a:t>
            </a:r>
            <a:r>
              <a:rPr lang="fi-FI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M</a:t>
            </a:r>
            <a:r>
              <a:rPr lang="fi-FI" sz="2000" b="1" noProof="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etsäkeskuksen</a:t>
            </a:r>
            <a:r>
              <a:rPr lang="fi-FI" sz="2000" b="1" noProof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eroosioherkkyysmalli</a:t>
            </a:r>
          </a:p>
          <a:p>
            <a:endParaRPr kumimoji="0" lang="fi-FI" sz="2000" b="1" i="0" u="none" strike="noStrike" kern="1200" cap="none" spc="0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r>
              <a:rPr lang="fi-FI" sz="2000" b="1" noProof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Suunnitelmia laajentaa </a:t>
            </a:r>
            <a:r>
              <a:rPr lang="fi-FI" sz="2000" b="1" noProof="0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MK:n</a:t>
            </a:r>
            <a:r>
              <a:rPr lang="fi-FI" sz="2000" b="1" noProof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metsätalouden vesiensuojelutoimenpiteiden kohdennusmallia koko Pirkanmaalle</a:t>
            </a:r>
            <a:endParaRPr kumimoji="0" lang="fi-FI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i-FI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820044"/>
      </p:ext>
    </p:extLst>
  </p:cSld>
  <p:clrMapOvr>
    <a:masterClrMapping/>
  </p:clrMapOvr>
</p:sld>
</file>

<file path=ppt/theme/theme1.xml><?xml version="1.0" encoding="utf-8"?>
<a:theme xmlns:a="http://schemas.openxmlformats.org/drawingml/2006/main" name="ELY_powerpoint_pohja">
  <a:themeElements>
    <a:clrScheme name="ELY-värit">
      <a:dk1>
        <a:sysClr val="windowText" lastClr="000000"/>
      </a:dk1>
      <a:lt1>
        <a:srgbClr val="FFFFFF"/>
      </a:lt1>
      <a:dk2>
        <a:srgbClr val="58585A"/>
      </a:dk2>
      <a:lt2>
        <a:srgbClr val="D8D8D8"/>
      </a:lt2>
      <a:accent1>
        <a:srgbClr val="003883"/>
      </a:accent1>
      <a:accent2>
        <a:srgbClr val="779346"/>
      </a:accent2>
      <a:accent3>
        <a:srgbClr val="D9640C"/>
      </a:accent3>
      <a:accent4>
        <a:srgbClr val="4460A5"/>
      </a:accent4>
      <a:accent5>
        <a:srgbClr val="58585A"/>
      </a:accent5>
      <a:accent6>
        <a:srgbClr val="FDD078"/>
      </a:accent6>
      <a:hlink>
        <a:srgbClr val="D9640C"/>
      </a:hlink>
      <a:folHlink>
        <a:srgbClr val="D9640C"/>
      </a:folHlink>
    </a:clrScheme>
    <a:fontScheme name="ELY_font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-teema 1">
        <a:dk1>
          <a:srgbClr val="59595B"/>
        </a:dk1>
        <a:lt1>
          <a:srgbClr val="FFFFFF"/>
        </a:lt1>
        <a:dk2>
          <a:srgbClr val="0081CC"/>
        </a:dk2>
        <a:lt2>
          <a:srgbClr val="A7A8AB"/>
        </a:lt2>
        <a:accent1>
          <a:srgbClr val="859FCB"/>
        </a:accent1>
        <a:accent2>
          <a:srgbClr val="D87F82"/>
        </a:accent2>
        <a:accent3>
          <a:srgbClr val="FFFFFF"/>
        </a:accent3>
        <a:accent4>
          <a:srgbClr val="4B4B4C"/>
        </a:accent4>
        <a:accent5>
          <a:srgbClr val="C2CDE2"/>
        </a:accent5>
        <a:accent6>
          <a:srgbClr val="C47275"/>
        </a:accent6>
        <a:hlink>
          <a:srgbClr val="7FD1ED"/>
        </a:hlink>
        <a:folHlink>
          <a:srgbClr val="F7BC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ly_s_4_3_uusi.potx" id="{0EEA0027-38F4-4F16-907C-926825F35D45}" vid="{AC7FB2EB-AD6F-4C9F-AABF-63C33771DD3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618</Words>
  <Application>Microsoft Office PowerPoint</Application>
  <PresentationFormat>Laajakuva</PresentationFormat>
  <Paragraphs>156</Paragraphs>
  <Slides>16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Verdana</vt:lpstr>
      <vt:lpstr>Wingdings</vt:lpstr>
      <vt:lpstr>ELY_powerpoint_pohja</vt:lpstr>
      <vt:lpstr>KOTOMA-malli maatalouden vesiensuojelumenetelmien kohdennukseen ja VEMALA-kuormitusmalli vesienhoidon suunnittelun tueksi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Suomen Valtio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Bilaletdin Ämer</dc:creator>
  <cp:lastModifiedBy>Mäkynen Anne</cp:lastModifiedBy>
  <cp:revision>88</cp:revision>
  <cp:lastPrinted>2018-11-27T10:41:37Z</cp:lastPrinted>
  <dcterms:created xsi:type="dcterms:W3CDTF">2018-11-23T11:20:21Z</dcterms:created>
  <dcterms:modified xsi:type="dcterms:W3CDTF">2019-03-26T14:04:40Z</dcterms:modified>
</cp:coreProperties>
</file>