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8" r:id="rId3"/>
    <p:sldId id="258" r:id="rId4"/>
    <p:sldId id="259" r:id="rId5"/>
    <p:sldId id="266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F37B-9D23-4BEF-856C-002C40FC433F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72523-D521-40F3-AEB4-A77F80A8CB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9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72523-D521-40F3-AEB4-A77F80A8CBF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31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8688288" y="1952836"/>
            <a:ext cx="3504389" cy="4428492"/>
          </a:xfrm>
          <a:prstGeom prst="rect">
            <a:avLst/>
          </a:prstGeom>
        </p:spPr>
      </p:pic>
      <p:sp>
        <p:nvSpPr>
          <p:cNvPr id="13" name="Otsikko 6"/>
          <p:cNvSpPr>
            <a:spLocks noGrp="1"/>
          </p:cNvSpPr>
          <p:nvPr>
            <p:ph type="title" hasCustomPrompt="1"/>
          </p:nvPr>
        </p:nvSpPr>
        <p:spPr>
          <a:xfrm>
            <a:off x="527381" y="2924944"/>
            <a:ext cx="8064896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887755" y="6381328"/>
            <a:ext cx="1248139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527381" y="6093296"/>
            <a:ext cx="8064896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Mäkynen Anne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27381" y="4536664"/>
            <a:ext cx="8064896" cy="1556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62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5467" y="4947046"/>
            <a:ext cx="864096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295467" y="1268760"/>
            <a:ext cx="864096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95467" y="5511354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7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334931" y="2564904"/>
            <a:ext cx="11165251" cy="331236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40245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345301" y="1988840"/>
            <a:ext cx="5662892" cy="432048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6097738" y="1988840"/>
            <a:ext cx="5662892" cy="432048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2461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0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1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345301" y="2894956"/>
            <a:ext cx="566289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197018" y="2895888"/>
            <a:ext cx="566289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6227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6096000" y="404666"/>
            <a:ext cx="5760640" cy="576063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1114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8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10369152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7558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152" y="134732"/>
            <a:ext cx="113744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uva 11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02974" y="260648"/>
            <a:ext cx="1399109" cy="742796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3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10369152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2162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15413" y="548680"/>
            <a:ext cx="10369152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15413" y="1556792"/>
            <a:ext cx="10369152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96655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03445" y="1988841"/>
            <a:ext cx="9793088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3445" y="3886200"/>
            <a:ext cx="97930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445" y="1268760"/>
            <a:ext cx="10657184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6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6" y="1268760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3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4" name="Rektangel 10"/>
          <p:cNvSpPr/>
          <p:nvPr userDrawn="1"/>
        </p:nvSpPr>
        <p:spPr>
          <a:xfrm>
            <a:off x="10574617" y="0"/>
            <a:ext cx="16472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574618" y="2960948"/>
            <a:ext cx="1633980" cy="3735478"/>
          </a:xfrm>
          <a:prstGeom prst="rect">
            <a:avLst/>
          </a:prstGeom>
        </p:spPr>
      </p:pic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8832980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1023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6" y="1268760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032437" y="3983580"/>
            <a:ext cx="2159539" cy="2736000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2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8832980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8215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5" y="1268760"/>
            <a:ext cx="7872875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409045" y="0"/>
            <a:ext cx="273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103445" y="2084238"/>
            <a:ext cx="787287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787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495372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 sz="1800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581124" y="6357937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007436" y="6357938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38920" y="6357936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" name="Kuva 9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04939" y="8620"/>
            <a:ext cx="675914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Vaikuta lähivesiin – vesistökunnostusseminaari 23.10.2018</a:t>
            </a: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00" dirty="0" smtClean="0"/>
              <a:t>Virve </a:t>
            </a:r>
            <a:r>
              <a:rPr lang="fi-FI" sz="1800" dirty="0" smtClean="0"/>
              <a:t>Rinnola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84030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16362" y="855292"/>
            <a:ext cx="10369152" cy="642942"/>
          </a:xfrm>
        </p:spPr>
        <p:txBody>
          <a:bodyPr/>
          <a:lstStyle/>
          <a:p>
            <a:r>
              <a:rPr lang="fi-FI" dirty="0" smtClean="0"/>
              <a:t>Illan ohjelma: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1016362" y="1719889"/>
            <a:ext cx="10369152" cy="4824033"/>
          </a:xfrm>
        </p:spPr>
        <p:txBody>
          <a:bodyPr/>
          <a:lstStyle/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Tilaisuuden avaus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Virve Rinnola, Pirkanmaan ELY-keskus</a:t>
            </a:r>
          </a:p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Metsätalouden avustukset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Jarmo Uimonen, luonnonhoidon asiantuntija, Suomen metsäkeskus</a:t>
            </a:r>
          </a:p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ELY-keskuksen myöntämät avustukset vesienhoitoon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Anne Mäkynen, vesitalousasiantuntija, Pirkanmaan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ELY-keskus</a:t>
            </a:r>
          </a:p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Avustukset kalataloushankkeisiin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Hannu Salo, kalastusbiologi,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ELY-keskus</a:t>
            </a:r>
          </a:p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Tukimahdollisuudet mm. ympäristön tilaa parantaville ja kuormitusta vähentäville hankkeille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Juha Vanhapaasto, toiminnanjohtaja,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 Pohjois-Satakunta</a:t>
            </a:r>
          </a:p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Vesistökunnostusverkosto kunnostajan tukena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Satu Heino, Ympäristöasiantuntija, hankevastaava, KVVY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</a:t>
            </a:r>
          </a:p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Tietoisku Rahat pintaan -sivustosta ja loppusanat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Virve Rinnola, projektiasiantuntija, Pirkanmaan ELY-keskus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740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vesienhoidolla tarkoitetaan?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avoitteena </a:t>
            </a:r>
            <a:r>
              <a:rPr lang="fi-FI" dirty="0"/>
              <a:t>on estää jokien, järvien ja rannikkovesien sekä pohjavesien </a:t>
            </a:r>
            <a:r>
              <a:rPr lang="fi-FI" b="1" dirty="0"/>
              <a:t>tilan heikkeneminen</a:t>
            </a:r>
            <a:r>
              <a:rPr lang="fi-FI" dirty="0"/>
              <a:t> sekä pyrkiä kaikkien </a:t>
            </a:r>
            <a:r>
              <a:rPr lang="fi-FI" b="1" dirty="0"/>
              <a:t>vesien vähintään hyvään </a:t>
            </a:r>
            <a:r>
              <a:rPr lang="fi-FI" b="1" dirty="0" smtClean="0"/>
              <a:t>tilaan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Tavoitteen </a:t>
            </a:r>
            <a:r>
              <a:rPr lang="fi-FI" dirty="0"/>
              <a:t>saavuttamiseksi suunnitellaan ja toteutetaan vesien tilaa parantavia toimenpiteitä ja seurataan niiden </a:t>
            </a:r>
            <a:r>
              <a:rPr lang="fi-FI" dirty="0" smtClean="0"/>
              <a:t>vaikutuksia</a:t>
            </a:r>
            <a:r>
              <a:rPr lang="fi-FI" dirty="0" smtClean="0"/>
              <a:t>. -&gt; avustuksista lisää myöhemmin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Vesiä </a:t>
            </a:r>
            <a:r>
              <a:rPr lang="fi-FI" dirty="0"/>
              <a:t>on hoidettu Suomessa eri tavoin jo vuosikymmenien ajan, mutta nykyisessä muodossaan vesienhoidon suunnittelu käynnistyi vuonna 2000 EU:n vesipolitiikan puitedirektiivin myötä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Lähde: ymparisto.fi-palvelu</a:t>
            </a:r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043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03447" y="920890"/>
            <a:ext cx="10369152" cy="642942"/>
          </a:xfrm>
        </p:spPr>
        <p:txBody>
          <a:bodyPr/>
          <a:lstStyle/>
          <a:p>
            <a:r>
              <a:rPr lang="fi-FI" dirty="0" smtClean="0"/>
              <a:t>Miksi tarvitaan vesienhoitoa?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1103447" y="1411357"/>
            <a:ext cx="10369152" cy="5037151"/>
          </a:xfrm>
        </p:spPr>
        <p:txBody>
          <a:bodyPr/>
          <a:lstStyle/>
          <a:p>
            <a:r>
              <a:rPr lang="fi-FI" dirty="0"/>
              <a:t>Vesien ekologinen ja kemiallinen luokittelu kuvaa vesiemme tilaa. </a:t>
            </a:r>
          </a:p>
          <a:p>
            <a:r>
              <a:rPr lang="fi-FI" dirty="0" smtClean="0"/>
              <a:t>Ekologisen </a:t>
            </a:r>
            <a:r>
              <a:rPr lang="fi-FI" dirty="0"/>
              <a:t>luokituksen pääpaino on vesien biologiassa eli siinä </a:t>
            </a:r>
            <a:r>
              <a:rPr lang="fi-FI" b="1" dirty="0"/>
              <a:t>miten vesiluonto reagoi ihmistoiminnan aiheuttamiin </a:t>
            </a:r>
            <a:r>
              <a:rPr lang="fi-FI" b="1" dirty="0" smtClean="0"/>
              <a:t>muutoksiin</a:t>
            </a:r>
            <a:r>
              <a:rPr lang="fi-FI" dirty="0" smtClean="0"/>
              <a:t>.</a:t>
            </a:r>
            <a:endParaRPr lang="fi-FI" dirty="0" smtClean="0"/>
          </a:p>
          <a:p>
            <a:r>
              <a:rPr lang="fi-FI" dirty="0" smtClean="0"/>
              <a:t>Arvioitaessa </a:t>
            </a:r>
            <a:r>
              <a:rPr lang="fi-FI" dirty="0"/>
              <a:t>ihmisen toiminnan aiheuttamaa vaikutusta lähtökohtana ovat </a:t>
            </a:r>
            <a:r>
              <a:rPr lang="fi-FI" b="1" dirty="0"/>
              <a:t>kunkin vesistön luontaiset ominaispiirteet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b="1" u="sng" dirty="0" smtClean="0"/>
              <a:t>Läntisellä </a:t>
            </a:r>
            <a:r>
              <a:rPr lang="fi-FI" b="1" u="sng" dirty="0"/>
              <a:t>vesienhoitoalueella hyvää huonommassa tilassa </a:t>
            </a:r>
            <a:r>
              <a:rPr lang="fi-FI" b="1" u="sng" dirty="0" smtClean="0"/>
              <a:t>on:</a:t>
            </a:r>
          </a:p>
          <a:p>
            <a:r>
              <a:rPr lang="fi-FI" dirty="0" smtClean="0"/>
              <a:t>73 </a:t>
            </a:r>
            <a:r>
              <a:rPr lang="fi-FI" dirty="0"/>
              <a:t>% jokien </a:t>
            </a:r>
            <a:r>
              <a:rPr lang="fi-FI" dirty="0" smtClean="0"/>
              <a:t>pituudesta</a:t>
            </a:r>
          </a:p>
          <a:p>
            <a:r>
              <a:rPr lang="fi-FI" dirty="0" smtClean="0"/>
              <a:t>34 </a:t>
            </a:r>
            <a:r>
              <a:rPr lang="fi-FI" dirty="0"/>
              <a:t>% järvien </a:t>
            </a:r>
            <a:r>
              <a:rPr lang="fi-FI" dirty="0" smtClean="0"/>
              <a:t>ja</a:t>
            </a:r>
          </a:p>
          <a:p>
            <a:r>
              <a:rPr lang="fi-FI" dirty="0" smtClean="0"/>
              <a:t>64 </a:t>
            </a:r>
            <a:r>
              <a:rPr lang="fi-FI" dirty="0"/>
              <a:t>% rannikkovesimuodostumien pinta-alasta. </a:t>
            </a:r>
            <a:endParaRPr lang="fi-FI" dirty="0" smtClean="0"/>
          </a:p>
          <a:p>
            <a:r>
              <a:rPr lang="fi-FI" dirty="0" smtClean="0"/>
              <a:t>Vesienhoidossa </a:t>
            </a:r>
            <a:r>
              <a:rPr lang="fi-FI" dirty="0" smtClean="0"/>
              <a:t>korostuu nykyään verkostomaisuus – </a:t>
            </a:r>
            <a:r>
              <a:rPr lang="fi-FI" b="1" dirty="0" smtClean="0"/>
              <a:t>Yhteistyössä on voimaa!</a:t>
            </a:r>
            <a:endParaRPr lang="fi-FI" dirty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smtClean="0"/>
              <a:t>Lähde</a:t>
            </a:r>
            <a:r>
              <a:rPr lang="fi-FI" sz="1400" dirty="0"/>
              <a:t>: </a:t>
            </a:r>
            <a:r>
              <a:rPr lang="fi-FI" sz="1400" dirty="0" smtClean="0"/>
              <a:t>ymparisto.fi-palvelu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4169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6755" y="5886480"/>
            <a:ext cx="10369152" cy="642942"/>
          </a:xfrm>
        </p:spPr>
        <p:txBody>
          <a:bodyPr/>
          <a:lstStyle/>
          <a:p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 smtClean="0"/>
              <a:t>Lähde: Ymparisto.fi –palvelu Levää </a:t>
            </a:r>
            <a:r>
              <a:rPr lang="fi-FI" sz="1400" dirty="0"/>
              <a:t>Eiran uimarannalla heinäkuussa 2018. Kuva: Seppo Knuuttila SYKE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879707"/>
            <a:ext cx="9700590" cy="51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8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8835" y="1105120"/>
            <a:ext cx="10369152" cy="642942"/>
          </a:xfrm>
        </p:spPr>
        <p:txBody>
          <a:bodyPr/>
          <a:lstStyle/>
          <a:p>
            <a:r>
              <a:rPr lang="fi-FI" smtClean="0"/>
              <a:t>Antoisaa vesistökunnostusseminaaria!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3" y="1748062"/>
            <a:ext cx="9229165" cy="49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744"/>
      </p:ext>
    </p:extLst>
  </p:cSld>
  <p:clrMapOvr>
    <a:masterClrMapping/>
  </p:clrMapOvr>
</p:sld>
</file>

<file path=ppt/theme/theme1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s_4_3_uusi.potx" id="{0EEA0027-38F4-4F16-907C-926825F35D45}" vid="{AC7FB2EB-AD6F-4C9F-AABF-63C33771DD3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245</Words>
  <Application>Microsoft Office PowerPoint</Application>
  <PresentationFormat>Laajakuva</PresentationFormat>
  <Paragraphs>42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Wingdings</vt:lpstr>
      <vt:lpstr>ELY_powerpoint_pohja</vt:lpstr>
      <vt:lpstr>Vaikuta lähivesiin – vesistökunnostusseminaari 23.10.2018 </vt:lpstr>
      <vt:lpstr>Illan ohjelma:</vt:lpstr>
      <vt:lpstr>Mitä vesienhoidolla tarkoitetaan?</vt:lpstr>
      <vt:lpstr>Miksi tarvitaan vesienhoitoa?</vt:lpstr>
      <vt:lpstr>  Lähde: Ymparisto.fi –palvelu Levää Eiran uimarannalla heinäkuussa 2018. Kuva: Seppo Knuuttila SYKE</vt:lpstr>
      <vt:lpstr>Antoisaa vesistökunnostusseminaaria!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Bilaletdin Ämer</dc:creator>
  <cp:lastModifiedBy>Rinnola Virve</cp:lastModifiedBy>
  <cp:revision>23</cp:revision>
  <dcterms:created xsi:type="dcterms:W3CDTF">2017-09-08T11:42:22Z</dcterms:created>
  <dcterms:modified xsi:type="dcterms:W3CDTF">2018-10-23T06:58:15Z</dcterms:modified>
</cp:coreProperties>
</file>